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81" r:id="rId5"/>
    <p:sldId id="256" r:id="rId6"/>
    <p:sldId id="259" r:id="rId7"/>
    <p:sldId id="260" r:id="rId8"/>
    <p:sldId id="291" r:id="rId9"/>
    <p:sldId id="267" r:id="rId10"/>
    <p:sldId id="266" r:id="rId11"/>
    <p:sldId id="275" r:id="rId12"/>
    <p:sldId id="278" r:id="rId13"/>
    <p:sldId id="271" r:id="rId14"/>
    <p:sldId id="264" r:id="rId15"/>
    <p:sldId id="289" r:id="rId16"/>
    <p:sldId id="286" r:id="rId17"/>
    <p:sldId id="290" r:id="rId18"/>
    <p:sldId id="288" r:id="rId19"/>
    <p:sldId id="280" r:id="rId20"/>
    <p:sldId id="273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840DAA-73F8-4F66-AE09-E8B1EA27F1E2}" type="doc">
      <dgm:prSet loTypeId="urn:microsoft.com/office/officeart/2005/8/layout/radial2" loCatId="relationship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EBBDD5F5-83E1-4C21-8C31-5509C58171F7}">
      <dgm:prSet phldrT="[Text]" custT="1"/>
      <dgm:spPr>
        <a:noFill/>
        <a:ln w="28575">
          <a:solidFill>
            <a:srgbClr val="FFFF00"/>
          </a:solidFill>
        </a:ln>
      </dgm:spPr>
      <dgm:t>
        <a:bodyPr/>
        <a:lstStyle/>
        <a:p>
          <a:endParaRPr lang="en-US" sz="2400" b="1" dirty="0">
            <a:solidFill>
              <a:srgbClr val="FFFF00"/>
            </a:solidFill>
          </a:endParaRPr>
        </a:p>
      </dgm:t>
    </dgm:pt>
    <dgm:pt modelId="{37EB737F-8356-45B0-BFFA-E74FF7683F77}" type="parTrans" cxnId="{564184A7-E64C-433A-AB09-286098CDBF41}">
      <dgm:prSet/>
      <dgm:spPr>
        <a:ln w="38100">
          <a:solidFill>
            <a:srgbClr val="FFFF00"/>
          </a:solidFill>
        </a:ln>
      </dgm:spPr>
      <dgm:t>
        <a:bodyPr/>
        <a:lstStyle/>
        <a:p>
          <a:endParaRPr lang="en-US"/>
        </a:p>
      </dgm:t>
    </dgm:pt>
    <dgm:pt modelId="{28D18D8D-F271-46F9-9839-3443C621E9CB}" type="sibTrans" cxnId="{564184A7-E64C-433A-AB09-286098CDBF41}">
      <dgm:prSet/>
      <dgm:spPr/>
      <dgm:t>
        <a:bodyPr/>
        <a:lstStyle/>
        <a:p>
          <a:endParaRPr lang="en-US"/>
        </a:p>
      </dgm:t>
    </dgm:pt>
    <dgm:pt modelId="{938ABE9C-72E2-48FB-99EF-FA1CFD65883D}">
      <dgm:prSet phldrT="[Text]"/>
      <dgm:spPr>
        <a:noFill/>
        <a:ln w="28575">
          <a:solidFill>
            <a:srgbClr val="FFFF00"/>
          </a:solidFill>
        </a:ln>
      </dgm:spPr>
      <dgm:t>
        <a:bodyPr/>
        <a:lstStyle/>
        <a:p>
          <a:endParaRPr lang="en-US" dirty="0"/>
        </a:p>
      </dgm:t>
    </dgm:pt>
    <dgm:pt modelId="{DE07C81C-D91B-4402-AD1E-7D696B9ECF2D}" type="parTrans" cxnId="{EB8F67A1-ECEA-4EF9-B552-A5BA58AF844B}">
      <dgm:prSet/>
      <dgm:spPr>
        <a:ln w="38100">
          <a:solidFill>
            <a:srgbClr val="FFFF00"/>
          </a:solidFill>
        </a:ln>
      </dgm:spPr>
      <dgm:t>
        <a:bodyPr/>
        <a:lstStyle/>
        <a:p>
          <a:endParaRPr lang="en-US"/>
        </a:p>
      </dgm:t>
    </dgm:pt>
    <dgm:pt modelId="{F838988A-80D6-4BEB-9CF5-B09F05865D11}" type="sibTrans" cxnId="{EB8F67A1-ECEA-4EF9-B552-A5BA58AF844B}">
      <dgm:prSet/>
      <dgm:spPr/>
      <dgm:t>
        <a:bodyPr/>
        <a:lstStyle/>
        <a:p>
          <a:endParaRPr lang="en-US"/>
        </a:p>
      </dgm:t>
    </dgm:pt>
    <dgm:pt modelId="{2E721826-992B-4CE5-8F20-9CCA36F10769}">
      <dgm:prSet phldrT="[Text]"/>
      <dgm:spPr>
        <a:noFill/>
        <a:ln w="28575">
          <a:solidFill>
            <a:srgbClr val="FFFF00"/>
          </a:solidFill>
        </a:ln>
      </dgm:spPr>
      <dgm:t>
        <a:bodyPr/>
        <a:lstStyle/>
        <a:p>
          <a:endParaRPr lang="en-US" dirty="0">
            <a:solidFill>
              <a:srgbClr val="FFFF00"/>
            </a:solidFill>
          </a:endParaRPr>
        </a:p>
      </dgm:t>
    </dgm:pt>
    <dgm:pt modelId="{8C76151B-82BE-4847-967C-10CAD6D1C73E}" type="parTrans" cxnId="{B9460CB8-04B0-43AB-895C-82C6E9F3BCCE}">
      <dgm:prSet/>
      <dgm:spPr>
        <a:ln w="38100">
          <a:solidFill>
            <a:srgbClr val="FFFF00"/>
          </a:solidFill>
        </a:ln>
      </dgm:spPr>
      <dgm:t>
        <a:bodyPr/>
        <a:lstStyle/>
        <a:p>
          <a:endParaRPr lang="en-US"/>
        </a:p>
      </dgm:t>
    </dgm:pt>
    <dgm:pt modelId="{954AA50A-A0CD-44AD-B5E8-4A4653BDCA2D}" type="sibTrans" cxnId="{B9460CB8-04B0-43AB-895C-82C6E9F3BCCE}">
      <dgm:prSet/>
      <dgm:spPr/>
      <dgm:t>
        <a:bodyPr/>
        <a:lstStyle/>
        <a:p>
          <a:endParaRPr lang="en-US"/>
        </a:p>
      </dgm:t>
    </dgm:pt>
    <dgm:pt modelId="{485520EB-60FD-48F8-BE60-8A85984E94F4}" type="pres">
      <dgm:prSet presAssocID="{70840DAA-73F8-4F66-AE09-E8B1EA27F1E2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3CA7FFB-9E06-48E1-AC36-66A3A7541713}" type="pres">
      <dgm:prSet presAssocID="{70840DAA-73F8-4F66-AE09-E8B1EA27F1E2}" presName="cycle" presStyleCnt="0"/>
      <dgm:spPr/>
    </dgm:pt>
    <dgm:pt modelId="{322C7D12-5273-4660-90F1-EAEAFB5B8E24}" type="pres">
      <dgm:prSet presAssocID="{70840DAA-73F8-4F66-AE09-E8B1EA27F1E2}" presName="centerShape" presStyleCnt="0"/>
      <dgm:spPr/>
    </dgm:pt>
    <dgm:pt modelId="{E1CC733E-B247-47E6-8D60-254CF8B0F9AB}" type="pres">
      <dgm:prSet presAssocID="{70840DAA-73F8-4F66-AE09-E8B1EA27F1E2}" presName="connSite" presStyleLbl="node1" presStyleIdx="0" presStyleCnt="4"/>
      <dgm:spPr/>
    </dgm:pt>
    <dgm:pt modelId="{56AB0FFE-93F3-4833-920F-DE9744F915C6}" type="pres">
      <dgm:prSet presAssocID="{70840DAA-73F8-4F66-AE09-E8B1EA27F1E2}" presName="visible" presStyleLbl="node1" presStyleIdx="0" presStyleCnt="4" custScaleY="67456" custLinFactNeighborX="-12030" custLinFactNeighborY="-1349"/>
      <dgm:spPr>
        <a:noFill/>
        <a:ln w="28575">
          <a:solidFill>
            <a:srgbClr val="FFFF00"/>
          </a:solidFill>
        </a:ln>
      </dgm:spPr>
    </dgm:pt>
    <dgm:pt modelId="{C5C2509A-65D9-40B8-9523-773FF86E2DDB}" type="pres">
      <dgm:prSet presAssocID="{37EB737F-8356-45B0-BFFA-E74FF7683F77}" presName="Name25" presStyleLbl="parChTrans1D1" presStyleIdx="0" presStyleCnt="3"/>
      <dgm:spPr/>
      <dgm:t>
        <a:bodyPr/>
        <a:lstStyle/>
        <a:p>
          <a:endParaRPr lang="en-US"/>
        </a:p>
      </dgm:t>
    </dgm:pt>
    <dgm:pt modelId="{DBF5E141-79BE-4D1B-AF1E-5713E27A9291}" type="pres">
      <dgm:prSet presAssocID="{EBBDD5F5-83E1-4C21-8C31-5509C58171F7}" presName="node" presStyleCnt="0"/>
      <dgm:spPr/>
    </dgm:pt>
    <dgm:pt modelId="{F4E519B4-B2A2-4227-B053-EB7DF7BEFD16}" type="pres">
      <dgm:prSet presAssocID="{EBBDD5F5-83E1-4C21-8C31-5509C58171F7}" presName="parentNode" presStyleLbl="node1" presStyleIdx="1" presStyleCnt="4" custScaleX="93499" custScaleY="63460" custLinFactNeighborX="-17416" custLinFactNeighborY="986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02E09F-F868-4EB4-B998-961E81A7F5A7}" type="pres">
      <dgm:prSet presAssocID="{EBBDD5F5-83E1-4C21-8C31-5509C58171F7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707EA7-8F77-44E3-AD62-BFF85C29BC64}" type="pres">
      <dgm:prSet presAssocID="{DE07C81C-D91B-4402-AD1E-7D696B9ECF2D}" presName="Name25" presStyleLbl="parChTrans1D1" presStyleIdx="1" presStyleCnt="3"/>
      <dgm:spPr/>
      <dgm:t>
        <a:bodyPr/>
        <a:lstStyle/>
        <a:p>
          <a:endParaRPr lang="en-US"/>
        </a:p>
      </dgm:t>
    </dgm:pt>
    <dgm:pt modelId="{EA1027D5-7A1B-4351-A21A-8A4A19C3CF1B}" type="pres">
      <dgm:prSet presAssocID="{938ABE9C-72E2-48FB-99EF-FA1CFD65883D}" presName="node" presStyleCnt="0"/>
      <dgm:spPr/>
    </dgm:pt>
    <dgm:pt modelId="{83D67D85-04EC-4819-A385-8B39C1A54D33}" type="pres">
      <dgm:prSet presAssocID="{938ABE9C-72E2-48FB-99EF-FA1CFD65883D}" presName="parentNode" presStyleLbl="node1" presStyleIdx="2" presStyleCnt="4" custScaleX="124978" custScaleY="74099" custLinFactNeighborX="-9611" custLinFactNeighborY="-626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AD08E7-EFE8-4FE5-A890-CC7D73AF14B7}" type="pres">
      <dgm:prSet presAssocID="{938ABE9C-72E2-48FB-99EF-FA1CFD65883D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D64A5A-BA6E-43DD-8589-D553098177C3}" type="pres">
      <dgm:prSet presAssocID="{8C76151B-82BE-4847-967C-10CAD6D1C73E}" presName="Name25" presStyleLbl="parChTrans1D1" presStyleIdx="2" presStyleCnt="3"/>
      <dgm:spPr/>
      <dgm:t>
        <a:bodyPr/>
        <a:lstStyle/>
        <a:p>
          <a:endParaRPr lang="en-US"/>
        </a:p>
      </dgm:t>
    </dgm:pt>
    <dgm:pt modelId="{F5AFC6AE-80E1-475A-9F3C-A1A5B6DE88E6}" type="pres">
      <dgm:prSet presAssocID="{2E721826-992B-4CE5-8F20-9CCA36F10769}" presName="node" presStyleCnt="0"/>
      <dgm:spPr/>
    </dgm:pt>
    <dgm:pt modelId="{E4B18325-4012-4BEC-8DDA-423DBB0556D5}" type="pres">
      <dgm:prSet presAssocID="{2E721826-992B-4CE5-8F20-9CCA36F10769}" presName="parentNode" presStyleLbl="node1" presStyleIdx="3" presStyleCnt="4" custScaleX="114951" custScaleY="82773" custLinFactNeighborX="-16353" custLinFactNeighborY="303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C83701-209F-4108-888B-3906C7BD8E47}" type="pres">
      <dgm:prSet presAssocID="{2E721826-992B-4CE5-8F20-9CCA36F10769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7F5B0CA-7A31-4853-9200-4CF5246E29F8}" type="presOf" srcId="{2E721826-992B-4CE5-8F20-9CCA36F10769}" destId="{E4B18325-4012-4BEC-8DDA-423DBB0556D5}" srcOrd="0" destOrd="0" presId="urn:microsoft.com/office/officeart/2005/8/layout/radial2"/>
    <dgm:cxn modelId="{FC2E0026-410F-450E-AE40-D07C2ECB94B3}" type="presOf" srcId="{938ABE9C-72E2-48FB-99EF-FA1CFD65883D}" destId="{83D67D85-04EC-4819-A385-8B39C1A54D33}" srcOrd="0" destOrd="0" presId="urn:microsoft.com/office/officeart/2005/8/layout/radial2"/>
    <dgm:cxn modelId="{FD1B4E74-A77C-4938-8CEA-196F03DED9EB}" type="presOf" srcId="{DE07C81C-D91B-4402-AD1E-7D696B9ECF2D}" destId="{62707EA7-8F77-44E3-AD62-BFF85C29BC64}" srcOrd="0" destOrd="0" presId="urn:microsoft.com/office/officeart/2005/8/layout/radial2"/>
    <dgm:cxn modelId="{EB8F67A1-ECEA-4EF9-B552-A5BA58AF844B}" srcId="{70840DAA-73F8-4F66-AE09-E8B1EA27F1E2}" destId="{938ABE9C-72E2-48FB-99EF-FA1CFD65883D}" srcOrd="1" destOrd="0" parTransId="{DE07C81C-D91B-4402-AD1E-7D696B9ECF2D}" sibTransId="{F838988A-80D6-4BEB-9CF5-B09F05865D11}"/>
    <dgm:cxn modelId="{2343E2BF-1C1E-4060-86B4-318E9D94F488}" type="presOf" srcId="{70840DAA-73F8-4F66-AE09-E8B1EA27F1E2}" destId="{485520EB-60FD-48F8-BE60-8A85984E94F4}" srcOrd="0" destOrd="0" presId="urn:microsoft.com/office/officeart/2005/8/layout/radial2"/>
    <dgm:cxn modelId="{A62D7BB3-0A24-4536-AFDC-2546790CA6F2}" type="presOf" srcId="{EBBDD5F5-83E1-4C21-8C31-5509C58171F7}" destId="{F4E519B4-B2A2-4227-B053-EB7DF7BEFD16}" srcOrd="0" destOrd="0" presId="urn:microsoft.com/office/officeart/2005/8/layout/radial2"/>
    <dgm:cxn modelId="{564184A7-E64C-433A-AB09-286098CDBF41}" srcId="{70840DAA-73F8-4F66-AE09-E8B1EA27F1E2}" destId="{EBBDD5F5-83E1-4C21-8C31-5509C58171F7}" srcOrd="0" destOrd="0" parTransId="{37EB737F-8356-45B0-BFFA-E74FF7683F77}" sibTransId="{28D18D8D-F271-46F9-9839-3443C621E9CB}"/>
    <dgm:cxn modelId="{B9460CB8-04B0-43AB-895C-82C6E9F3BCCE}" srcId="{70840DAA-73F8-4F66-AE09-E8B1EA27F1E2}" destId="{2E721826-992B-4CE5-8F20-9CCA36F10769}" srcOrd="2" destOrd="0" parTransId="{8C76151B-82BE-4847-967C-10CAD6D1C73E}" sibTransId="{954AA50A-A0CD-44AD-B5E8-4A4653BDCA2D}"/>
    <dgm:cxn modelId="{7EA898A2-D456-4117-AF72-0ACFBEBC538D}" type="presOf" srcId="{37EB737F-8356-45B0-BFFA-E74FF7683F77}" destId="{C5C2509A-65D9-40B8-9523-773FF86E2DDB}" srcOrd="0" destOrd="0" presId="urn:microsoft.com/office/officeart/2005/8/layout/radial2"/>
    <dgm:cxn modelId="{9FF887F8-B8AE-471C-8A32-A9D5DDADB6E1}" type="presOf" srcId="{8C76151B-82BE-4847-967C-10CAD6D1C73E}" destId="{E7D64A5A-BA6E-43DD-8589-D553098177C3}" srcOrd="0" destOrd="0" presId="urn:microsoft.com/office/officeart/2005/8/layout/radial2"/>
    <dgm:cxn modelId="{31EBBE38-D99D-42CE-B0EC-4B823D217043}" type="presParOf" srcId="{485520EB-60FD-48F8-BE60-8A85984E94F4}" destId="{63CA7FFB-9E06-48E1-AC36-66A3A7541713}" srcOrd="0" destOrd="0" presId="urn:microsoft.com/office/officeart/2005/8/layout/radial2"/>
    <dgm:cxn modelId="{0557028F-8A20-44CB-A420-5A975DA7FBEA}" type="presParOf" srcId="{63CA7FFB-9E06-48E1-AC36-66A3A7541713}" destId="{322C7D12-5273-4660-90F1-EAEAFB5B8E24}" srcOrd="0" destOrd="0" presId="urn:microsoft.com/office/officeart/2005/8/layout/radial2"/>
    <dgm:cxn modelId="{A99EB6F7-36BD-4EB5-A9EC-DF3FDB195272}" type="presParOf" srcId="{322C7D12-5273-4660-90F1-EAEAFB5B8E24}" destId="{E1CC733E-B247-47E6-8D60-254CF8B0F9AB}" srcOrd="0" destOrd="0" presId="urn:microsoft.com/office/officeart/2005/8/layout/radial2"/>
    <dgm:cxn modelId="{B6880DED-5F37-48BB-896B-CC2BD2C43DBD}" type="presParOf" srcId="{322C7D12-5273-4660-90F1-EAEAFB5B8E24}" destId="{56AB0FFE-93F3-4833-920F-DE9744F915C6}" srcOrd="1" destOrd="0" presId="urn:microsoft.com/office/officeart/2005/8/layout/radial2"/>
    <dgm:cxn modelId="{65DB6CEC-72B7-4D54-9E5C-227315B04CE8}" type="presParOf" srcId="{63CA7FFB-9E06-48E1-AC36-66A3A7541713}" destId="{C5C2509A-65D9-40B8-9523-773FF86E2DDB}" srcOrd="1" destOrd="0" presId="urn:microsoft.com/office/officeart/2005/8/layout/radial2"/>
    <dgm:cxn modelId="{4689B47D-503E-482A-8E3A-BFBBF567118E}" type="presParOf" srcId="{63CA7FFB-9E06-48E1-AC36-66A3A7541713}" destId="{DBF5E141-79BE-4D1B-AF1E-5713E27A9291}" srcOrd="2" destOrd="0" presId="urn:microsoft.com/office/officeart/2005/8/layout/radial2"/>
    <dgm:cxn modelId="{344EFEAF-D56F-45A8-A433-DF6F2BA1F036}" type="presParOf" srcId="{DBF5E141-79BE-4D1B-AF1E-5713E27A9291}" destId="{F4E519B4-B2A2-4227-B053-EB7DF7BEFD16}" srcOrd="0" destOrd="0" presId="urn:microsoft.com/office/officeart/2005/8/layout/radial2"/>
    <dgm:cxn modelId="{A10296FC-B123-4867-B9F3-BC64FF199606}" type="presParOf" srcId="{DBF5E141-79BE-4D1B-AF1E-5713E27A9291}" destId="{5F02E09F-F868-4EB4-B998-961E81A7F5A7}" srcOrd="1" destOrd="0" presId="urn:microsoft.com/office/officeart/2005/8/layout/radial2"/>
    <dgm:cxn modelId="{703B1786-113B-4DA9-A8A2-02DF0C9D77D1}" type="presParOf" srcId="{63CA7FFB-9E06-48E1-AC36-66A3A7541713}" destId="{62707EA7-8F77-44E3-AD62-BFF85C29BC64}" srcOrd="3" destOrd="0" presId="urn:microsoft.com/office/officeart/2005/8/layout/radial2"/>
    <dgm:cxn modelId="{14218221-A9E4-4488-A5BB-276D5C049182}" type="presParOf" srcId="{63CA7FFB-9E06-48E1-AC36-66A3A7541713}" destId="{EA1027D5-7A1B-4351-A21A-8A4A19C3CF1B}" srcOrd="4" destOrd="0" presId="urn:microsoft.com/office/officeart/2005/8/layout/radial2"/>
    <dgm:cxn modelId="{95E7C201-EEEA-4B21-8130-08E7E4684188}" type="presParOf" srcId="{EA1027D5-7A1B-4351-A21A-8A4A19C3CF1B}" destId="{83D67D85-04EC-4819-A385-8B39C1A54D33}" srcOrd="0" destOrd="0" presId="urn:microsoft.com/office/officeart/2005/8/layout/radial2"/>
    <dgm:cxn modelId="{6A474D58-9B16-47AF-B395-AFE9394907B8}" type="presParOf" srcId="{EA1027D5-7A1B-4351-A21A-8A4A19C3CF1B}" destId="{79AD08E7-EFE8-4FE5-A890-CC7D73AF14B7}" srcOrd="1" destOrd="0" presId="urn:microsoft.com/office/officeart/2005/8/layout/radial2"/>
    <dgm:cxn modelId="{4767C5A0-D82E-4EFC-9B7B-313BA3A7F29A}" type="presParOf" srcId="{63CA7FFB-9E06-48E1-AC36-66A3A7541713}" destId="{E7D64A5A-BA6E-43DD-8589-D553098177C3}" srcOrd="5" destOrd="0" presId="urn:microsoft.com/office/officeart/2005/8/layout/radial2"/>
    <dgm:cxn modelId="{1CACFD66-DEC0-475D-B97B-6B2ABDFA8D06}" type="presParOf" srcId="{63CA7FFB-9E06-48E1-AC36-66A3A7541713}" destId="{F5AFC6AE-80E1-475A-9F3C-A1A5B6DE88E6}" srcOrd="6" destOrd="0" presId="urn:microsoft.com/office/officeart/2005/8/layout/radial2"/>
    <dgm:cxn modelId="{C9CEA317-8CFF-41B1-A98F-D0A8D63A8FA1}" type="presParOf" srcId="{F5AFC6AE-80E1-475A-9F3C-A1A5B6DE88E6}" destId="{E4B18325-4012-4BEC-8DDA-423DBB0556D5}" srcOrd="0" destOrd="0" presId="urn:microsoft.com/office/officeart/2005/8/layout/radial2"/>
    <dgm:cxn modelId="{545680D0-B67F-4068-B3E6-249C48B69797}" type="presParOf" srcId="{F5AFC6AE-80E1-475A-9F3C-A1A5B6DE88E6}" destId="{2AC83701-209F-4108-888B-3906C7BD8E47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320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D5875-8847-4C38-821B-1FEBB995C5CE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2766D-09F7-43AC-8A93-B64181CA9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955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D5875-8847-4C38-821B-1FEBB995C5CE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2766D-09F7-43AC-8A93-B64181CA9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1710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D5875-8847-4C38-821B-1FEBB995C5CE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2766D-09F7-43AC-8A93-B64181CA9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6718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D5875-8847-4C38-821B-1FEBB995C5CE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2766D-09F7-43AC-8A93-B64181CA9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7267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D5875-8847-4C38-821B-1FEBB995C5CE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2766D-09F7-43AC-8A93-B64181CA9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116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A080-D8EE-4086-95EF-CB19EF9D9B91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6B32-02E3-4C17-9CAD-05F91E245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8621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A080-D8EE-4086-95EF-CB19EF9D9B91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6B32-02E3-4C17-9CAD-05F91E245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8349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A080-D8EE-4086-95EF-CB19EF9D9B91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6B32-02E3-4C17-9CAD-05F91E245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4757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A080-D8EE-4086-95EF-CB19EF9D9B91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6B32-02E3-4C17-9CAD-05F91E245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5254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A080-D8EE-4086-95EF-CB19EF9D9B91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6B32-02E3-4C17-9CAD-05F91E245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637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D5875-8847-4C38-821B-1FEBB995C5CE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2766D-09F7-43AC-8A93-B64181CA9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4731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A080-D8EE-4086-95EF-CB19EF9D9B91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6B32-02E3-4C17-9CAD-05F91E245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2422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A080-D8EE-4086-95EF-CB19EF9D9B91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6B32-02E3-4C17-9CAD-05F91E245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3178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A080-D8EE-4086-95EF-CB19EF9D9B91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6B32-02E3-4C17-9CAD-05F91E245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1912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A080-D8EE-4086-95EF-CB19EF9D9B91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6B32-02E3-4C17-9CAD-05F91E245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3200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A080-D8EE-4086-95EF-CB19EF9D9B91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6B32-02E3-4C17-9CAD-05F91E245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3771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A080-D8EE-4086-95EF-CB19EF9D9B91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36B32-02E3-4C17-9CAD-05F91E245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32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24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D5875-8847-4C38-821B-1FEBB995C5CE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2766D-09F7-43AC-8A93-B64181CA9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911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D5875-8847-4C38-821B-1FEBB995C5CE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2766D-09F7-43AC-8A93-B64181CA9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118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D5875-8847-4C38-821B-1FEBB995C5CE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2766D-09F7-43AC-8A93-B64181CA9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878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D5875-8847-4C38-821B-1FEBB995C5CE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2766D-09F7-43AC-8A93-B64181CA9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876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D5875-8847-4C38-821B-1FEBB995C5CE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2766D-09F7-43AC-8A93-B64181CA9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591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D5875-8847-4C38-821B-1FEBB995C5CE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2766D-09F7-43AC-8A93-B64181CA9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788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D5875-8847-4C38-821B-1FEBB995C5CE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2766D-09F7-43AC-8A93-B64181CA9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39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D5875-8847-4C38-821B-1FEBB995C5CE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2766D-09F7-43AC-8A93-B64181CA9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857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4" r:id="rId2"/>
    <p:sldLayoutId id="2147483660" r:id="rId3"/>
    <p:sldLayoutId id="2147483661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EA080-D8EE-4086-95EF-CB19EF9D9B91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36B32-02E3-4C17-9CAD-05F91E245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550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30.png"/><Relationship Id="rId7" Type="http://schemas.openxmlformats.org/officeDocument/2006/relationships/image" Target="../media/image41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7" Type="http://schemas.openxmlformats.org/officeDocument/2006/relationships/image" Target="../media/image33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2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image" Target="../media/image45.png"/><Relationship Id="rId7" Type="http://schemas.openxmlformats.org/officeDocument/2006/relationships/image" Target="../media/image49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4" Type="http://schemas.openxmlformats.org/officeDocument/2006/relationships/image" Target="../media/image46.png"/><Relationship Id="rId9" Type="http://schemas.openxmlformats.org/officeDocument/2006/relationships/image" Target="../media/image5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18" Type="http://schemas.openxmlformats.org/officeDocument/2006/relationships/image" Target="../media/image65.png"/><Relationship Id="rId3" Type="http://schemas.openxmlformats.org/officeDocument/2006/relationships/image" Target="../media/image57.png"/><Relationship Id="rId7" Type="http://schemas.openxmlformats.org/officeDocument/2006/relationships/image" Target="../media/image61.png"/><Relationship Id="rId17" Type="http://schemas.openxmlformats.org/officeDocument/2006/relationships/image" Target="../media/image64.png"/><Relationship Id="rId2" Type="http://schemas.openxmlformats.org/officeDocument/2006/relationships/image" Target="../media/image56.png"/><Relationship Id="rId16" Type="http://schemas.openxmlformats.org/officeDocument/2006/relationships/image" Target="../media/image8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0.png"/><Relationship Id="rId5" Type="http://schemas.openxmlformats.org/officeDocument/2006/relationships/image" Target="../media/image59.png"/><Relationship Id="rId15" Type="http://schemas.openxmlformats.org/officeDocument/2006/relationships/image" Target="../media/image84.png"/><Relationship Id="rId19" Type="http://schemas.openxmlformats.org/officeDocument/2006/relationships/image" Target="../media/image66.png"/><Relationship Id="rId4" Type="http://schemas.openxmlformats.org/officeDocument/2006/relationships/image" Target="../media/image58.png"/><Relationship Id="rId9" Type="http://schemas.openxmlformats.org/officeDocument/2006/relationships/image" Target="../media/image63.png"/><Relationship Id="rId14" Type="http://schemas.openxmlformats.org/officeDocument/2006/relationships/image" Target="../media/image8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13" Type="http://schemas.openxmlformats.org/officeDocument/2006/relationships/image" Target="../media/image69.png"/><Relationship Id="rId18" Type="http://schemas.openxmlformats.org/officeDocument/2006/relationships/image" Target="../media/image74.png"/><Relationship Id="rId3" Type="http://schemas.openxmlformats.org/officeDocument/2006/relationships/image" Target="../media/image35.png"/><Relationship Id="rId7" Type="http://schemas.openxmlformats.org/officeDocument/2006/relationships/image" Target="../media/image42.png"/><Relationship Id="rId12" Type="http://schemas.openxmlformats.org/officeDocument/2006/relationships/image" Target="../media/image68.png"/><Relationship Id="rId17" Type="http://schemas.openxmlformats.org/officeDocument/2006/relationships/image" Target="../media/image73.png"/><Relationship Id="rId2" Type="http://schemas.openxmlformats.org/officeDocument/2006/relationships/image" Target="../media/image34.png"/><Relationship Id="rId16" Type="http://schemas.openxmlformats.org/officeDocument/2006/relationships/image" Target="../media/image7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8.png"/><Relationship Id="rId11" Type="http://schemas.openxmlformats.org/officeDocument/2006/relationships/image" Target="../media/image67.png"/><Relationship Id="rId5" Type="http://schemas.openxmlformats.org/officeDocument/2006/relationships/image" Target="../media/image37.png"/><Relationship Id="rId15" Type="http://schemas.openxmlformats.org/officeDocument/2006/relationships/image" Target="../media/image71.png"/><Relationship Id="rId10" Type="http://schemas.openxmlformats.org/officeDocument/2006/relationships/image" Target="../media/image54.png"/><Relationship Id="rId4" Type="http://schemas.openxmlformats.org/officeDocument/2006/relationships/image" Target="../media/image36.png"/><Relationship Id="rId9" Type="http://schemas.openxmlformats.org/officeDocument/2006/relationships/image" Target="../media/image53.png"/><Relationship Id="rId14" Type="http://schemas.openxmlformats.org/officeDocument/2006/relationships/image" Target="../media/image7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0.png"/><Relationship Id="rId7" Type="http://schemas.openxmlformats.org/officeDocument/2006/relationships/image" Target="../media/image77.png"/><Relationship Id="rId2" Type="http://schemas.openxmlformats.org/officeDocument/2006/relationships/image" Target="../media/image72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6.png"/><Relationship Id="rId5" Type="http://schemas.openxmlformats.org/officeDocument/2006/relationships/image" Target="../media/image75.png"/><Relationship Id="rId4" Type="http://schemas.openxmlformats.org/officeDocument/2006/relationships/image" Target="../media/image740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png"/><Relationship Id="rId13" Type="http://schemas.openxmlformats.org/officeDocument/2006/relationships/image" Target="../media/image88.png"/><Relationship Id="rId18" Type="http://schemas.openxmlformats.org/officeDocument/2006/relationships/image" Target="../media/image74.png"/><Relationship Id="rId3" Type="http://schemas.openxmlformats.org/officeDocument/2006/relationships/image" Target="../media/image35.png"/><Relationship Id="rId7" Type="http://schemas.openxmlformats.org/officeDocument/2006/relationships/image" Target="../media/image80.png"/><Relationship Id="rId12" Type="http://schemas.openxmlformats.org/officeDocument/2006/relationships/image" Target="../media/image68.png"/><Relationship Id="rId17" Type="http://schemas.openxmlformats.org/officeDocument/2006/relationships/image" Target="../media/image73.png"/><Relationship Id="rId2" Type="http://schemas.openxmlformats.org/officeDocument/2006/relationships/image" Target="../media/image34.png"/><Relationship Id="rId16" Type="http://schemas.openxmlformats.org/officeDocument/2006/relationships/image" Target="../media/image72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8.png"/><Relationship Id="rId11" Type="http://schemas.openxmlformats.org/officeDocument/2006/relationships/image" Target="../media/image87.png"/><Relationship Id="rId5" Type="http://schemas.openxmlformats.org/officeDocument/2006/relationships/image" Target="../media/image79.png"/><Relationship Id="rId15" Type="http://schemas.openxmlformats.org/officeDocument/2006/relationships/image" Target="../media/image90.png"/><Relationship Id="rId10" Type="http://schemas.openxmlformats.org/officeDocument/2006/relationships/image" Target="../media/image86.png"/><Relationship Id="rId4" Type="http://schemas.openxmlformats.org/officeDocument/2006/relationships/image" Target="../media/image78.png"/><Relationship Id="rId9" Type="http://schemas.openxmlformats.org/officeDocument/2006/relationships/image" Target="../media/image82.png"/><Relationship Id="rId14" Type="http://schemas.openxmlformats.org/officeDocument/2006/relationships/image" Target="../media/image89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7.png"/><Relationship Id="rId13" Type="http://schemas.openxmlformats.org/officeDocument/2006/relationships/image" Target="../media/image102.png"/><Relationship Id="rId3" Type="http://schemas.openxmlformats.org/officeDocument/2006/relationships/image" Target="../media/image92.png"/><Relationship Id="rId7" Type="http://schemas.openxmlformats.org/officeDocument/2006/relationships/image" Target="../media/image96.png"/><Relationship Id="rId12" Type="http://schemas.openxmlformats.org/officeDocument/2006/relationships/image" Target="../media/image101.png"/><Relationship Id="rId2" Type="http://schemas.openxmlformats.org/officeDocument/2006/relationships/image" Target="../media/image9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5.png"/><Relationship Id="rId11" Type="http://schemas.openxmlformats.org/officeDocument/2006/relationships/image" Target="../media/image100.png"/><Relationship Id="rId5" Type="http://schemas.openxmlformats.org/officeDocument/2006/relationships/image" Target="../media/image94.png"/><Relationship Id="rId15" Type="http://schemas.openxmlformats.org/officeDocument/2006/relationships/image" Target="../media/image104.png"/><Relationship Id="rId10" Type="http://schemas.openxmlformats.org/officeDocument/2006/relationships/image" Target="../media/image99.png"/><Relationship Id="rId4" Type="http://schemas.openxmlformats.org/officeDocument/2006/relationships/image" Target="../media/image93.png"/><Relationship Id="rId9" Type="http://schemas.openxmlformats.org/officeDocument/2006/relationships/image" Target="../media/image98.png"/><Relationship Id="rId14" Type="http://schemas.openxmlformats.org/officeDocument/2006/relationships/image" Target="../media/image103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6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0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870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860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510.png"/><Relationship Id="rId7" Type="http://schemas.openxmlformats.org/officeDocument/2006/relationships/image" Target="../media/image610.png"/><Relationship Id="rId2" Type="http://schemas.openxmlformats.org/officeDocument/2006/relationships/image" Target="../media/image41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1.png"/><Relationship Id="rId3" Type="http://schemas.openxmlformats.org/officeDocument/2006/relationships/image" Target="../media/image910.png"/><Relationship Id="rId7" Type="http://schemas.openxmlformats.org/officeDocument/2006/relationships/image" Target="../media/image20.png"/><Relationship Id="rId2" Type="http://schemas.openxmlformats.org/officeDocument/2006/relationships/image" Target="../media/image81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07.png"/><Relationship Id="rId9" Type="http://schemas.openxmlformats.org/officeDocument/2006/relationships/image" Target="../media/image20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0.png"/><Relationship Id="rId7" Type="http://schemas.openxmlformats.org/officeDocument/2006/relationships/image" Target="../media/image24.png"/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Kết quả hình ảnh cho logo sở giáo dục hà nộ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9484" y="286892"/>
            <a:ext cx="2806065" cy="2806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7" name="TextBox 6"/>
          <p:cNvSpPr txBox="1"/>
          <p:nvPr/>
        </p:nvSpPr>
        <p:spPr>
          <a:xfrm>
            <a:off x="270002" y="3211818"/>
            <a:ext cx="11636248" cy="165167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CHƯƠNG TRÌNH DẠY HỌC TRÊN T</a:t>
            </a:r>
            <a:r>
              <a:rPr lang="vi-VN" sz="3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</a:t>
            </a:r>
            <a:r>
              <a:rPr lang="en-US" sz="3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YỀN HÌNH</a:t>
            </a:r>
          </a:p>
          <a:p>
            <a:pPr algn="ctr">
              <a:lnSpc>
                <a:spcPct val="150000"/>
              </a:lnSpc>
            </a:pPr>
            <a:r>
              <a:rPr lang="en-US" sz="3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MÔN TOÁN 9</a:t>
            </a:r>
            <a:endParaRPr lang="en-US" sz="36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4837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TextBox 3"/>
          <p:cNvSpPr txBox="1"/>
          <p:nvPr/>
        </p:nvSpPr>
        <p:spPr>
          <a:xfrm>
            <a:off x="332232" y="170198"/>
            <a:ext cx="11636248" cy="46166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vi-VN" sz="2400" b="1" dirty="0" smtClean="0">
                <a:solidFill>
                  <a:srgbClr val="FFFF00"/>
                </a:solidFill>
              </a:rPr>
              <a:t>PHƯƠNG TRÌNH BẬC HAI MỘT ẨN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601" y="733700"/>
            <a:ext cx="8549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solidFill>
                  <a:srgbClr val="FFFF00"/>
                </a:solidFill>
              </a:rPr>
              <a:t>2. Một số ví dụ về giải phương trình bậc hai</a:t>
            </a:r>
            <a:endParaRPr lang="en-US" sz="2400" b="1" dirty="0">
              <a:solidFill>
                <a:srgbClr val="FF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1069433" y="1790423"/>
                <a:ext cx="2678682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2400" b="1" dirty="0" smtClean="0">
                    <a:solidFill>
                      <a:schemeClr val="bg1"/>
                    </a:solidFill>
                  </a:rPr>
                  <a:t>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p>
                        <m:r>
                          <a:rPr lang="en-US" sz="2400" b="1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2400" b="1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nor/>
                      </m:rPr>
                      <a:rPr lang="vi-VN" sz="24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4</m:t>
                    </m:r>
                    <m:r>
                      <m:rPr>
                        <m:nor/>
                      </m:rPr>
                      <a:rPr lang="vi-VN" sz="24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x</m:t>
                    </m:r>
                    <m:r>
                      <a:rPr lang="vi-VN" sz="24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vi-VN" sz="24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𝟓</m:t>
                    </m:r>
                    <m:r>
                      <a:rPr lang="vi-VN" sz="24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vi-VN" sz="24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9433" y="1790423"/>
                <a:ext cx="2678682" cy="470000"/>
              </a:xfrm>
              <a:prstGeom prst="rect">
                <a:avLst/>
              </a:prstGeom>
              <a:blipFill rotWithShape="0">
                <a:blip r:embed="rId2"/>
                <a:stretch>
                  <a:fillRect l="-3409" t="-7792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832844" y="2402129"/>
                <a:ext cx="3920305" cy="4385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⇔</m:t>
                      </m:r>
                      <m:sSup>
                        <m:sSupPr>
                          <m:ctrlPr>
                            <a:rPr lang="en-US" sz="22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2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22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2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2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2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2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m:rPr>
                          <m:nor/>
                        </m:rPr>
                        <a:rPr lang="en-US" sz="22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sz="22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2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22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2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US" sz="22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2844" y="2402129"/>
                <a:ext cx="3920305" cy="43858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715611" y="2881428"/>
                <a:ext cx="4719798" cy="430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⇔</m:t>
                      </m:r>
                      <m:r>
                        <a:rPr lang="en-US" sz="22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2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.(</m:t>
                      </m:r>
                      <m:r>
                        <a:rPr lang="en-US" sz="22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2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2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2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)−</m:t>
                      </m:r>
                      <m:r>
                        <a:rPr lang="en-US" sz="22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22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2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2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2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2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en-US" sz="22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US" sz="22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611" y="2881428"/>
                <a:ext cx="4719798" cy="430887"/>
              </a:xfrm>
              <a:prstGeom prst="rect">
                <a:avLst/>
              </a:prstGeom>
              <a:blipFill rotWithShape="0">
                <a:blip r:embed="rId4"/>
                <a:stretch>
                  <a:fillRect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890370" y="3426287"/>
                <a:ext cx="3879663" cy="430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2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a:rPr lang="en-US" sz="2200" b="1" i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⇔</m:t>
                            </m:r>
                            <m:d>
                              <m:dPr>
                                <m:ctrlPr>
                                  <a:rPr lang="en-US" sz="2200" b="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200" b="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US" sz="2200" b="1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2200" b="1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</m:d>
                            <m:r>
                              <a:rPr lang="en-US" sz="2200" b="1" i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.</m:t>
                            </m:r>
                            <m:d>
                              <m:dPr>
                                <m:ctrlPr>
                                  <a:rPr lang="en-US" sz="2200" b="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200" b="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US" sz="2200" b="1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200" b="1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</m:e>
                            </m:d>
                            <m:r>
                              <a:rPr lang="en-US" sz="2200" b="1" i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2200" b="1" i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e>
                        </m:mr>
                      </m:m>
                    </m:oMath>
                  </m:oMathPara>
                </a14:m>
                <a:endParaRPr lang="en-US" sz="22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0370" y="3426287"/>
                <a:ext cx="3879663" cy="43088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1069433" y="3864066"/>
                <a:ext cx="2452398" cy="8457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⇔</m:t>
                      </m:r>
                      <m:d>
                        <m:dPr>
                          <m:begChr m:val="["/>
                          <m:endChr m:val=""/>
                          <m:ctrlPr>
                            <a:rPr lang="en-US" sz="22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2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200" b="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US" sz="2200" b="1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2200" b="1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en-US" sz="2200" b="1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200" b="1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200" b="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US" sz="2200" b="1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200" b="1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  <m:r>
                                  <a:rPr lang="en-US" sz="2200" b="1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200" b="1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2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9433" y="3864066"/>
                <a:ext cx="2452398" cy="84574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3334845" y="3857174"/>
                <a:ext cx="1648528" cy="8457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⇔</m:t>
                      </m:r>
                      <m:d>
                        <m:dPr>
                          <m:begChr m:val="["/>
                          <m:endChr m:val=""/>
                          <m:ctrlPr>
                            <a:rPr lang="en-US" sz="22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2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200" b="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US" sz="2200" b="1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r>
                                  <a:rPr lang="en-US" sz="2200" b="1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200" b="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US" sz="2200" b="1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200" b="1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2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4845" y="3857174"/>
                <a:ext cx="1648528" cy="84574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1274007" y="4926195"/>
            <a:ext cx="57702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 dirty="0" smtClean="0">
                <a:solidFill>
                  <a:schemeClr val="bg1"/>
                </a:solidFill>
              </a:rPr>
              <a:t>Vậy phương trình có hai nghiệm </a:t>
            </a:r>
          </a:p>
          <a:p>
            <a:r>
              <a:rPr lang="vi-VN" sz="2400" b="1" dirty="0" smtClean="0">
                <a:solidFill>
                  <a:schemeClr val="bg1"/>
                </a:solidFill>
              </a:rPr>
              <a:t> x</a:t>
            </a:r>
            <a:r>
              <a:rPr lang="vi-VN" sz="2400" b="1" baseline="-25000" dirty="0" smtClean="0">
                <a:solidFill>
                  <a:schemeClr val="bg1"/>
                </a:solidFill>
              </a:rPr>
              <a:t>1</a:t>
            </a:r>
            <a:r>
              <a:rPr lang="vi-VN" sz="2400" b="1" dirty="0" smtClean="0">
                <a:solidFill>
                  <a:schemeClr val="bg1"/>
                </a:solidFill>
              </a:rPr>
              <a:t> = -1;   x</a:t>
            </a:r>
            <a:r>
              <a:rPr lang="vi-VN" sz="2400" b="1" baseline="-25000" dirty="0" smtClean="0">
                <a:solidFill>
                  <a:schemeClr val="bg1"/>
                </a:solidFill>
              </a:rPr>
              <a:t>2</a:t>
            </a:r>
            <a:r>
              <a:rPr lang="vi-VN" sz="2400" b="1" dirty="0" smtClean="0">
                <a:solidFill>
                  <a:schemeClr val="bg1"/>
                </a:solidFill>
              </a:rPr>
              <a:t> = </a:t>
            </a:r>
            <a:r>
              <a:rPr lang="vi-VN" sz="2400" b="1" dirty="0">
                <a:solidFill>
                  <a:schemeClr val="bg1"/>
                </a:solidFill>
              </a:rPr>
              <a:t>5</a:t>
            </a:r>
            <a:endParaRPr lang="en-US" sz="2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234381" y="1246775"/>
            <a:ext cx="73295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solidFill>
                  <a:srgbClr val="FFFF00"/>
                </a:solidFill>
              </a:rPr>
              <a:t>Ví dụ 3: </a:t>
            </a:r>
            <a:r>
              <a:rPr lang="vi-VN" sz="2400" b="1" dirty="0">
                <a:solidFill>
                  <a:srgbClr val="FFFF00"/>
                </a:solidFill>
              </a:rPr>
              <a:t>Giải phương </a:t>
            </a:r>
            <a:r>
              <a:rPr lang="vi-VN" sz="2400" b="1" dirty="0" smtClean="0">
                <a:solidFill>
                  <a:srgbClr val="FFFF00"/>
                </a:solidFill>
              </a:rPr>
              <a:t>trình</a:t>
            </a:r>
            <a:endParaRPr lang="en-US" sz="2400" b="1" dirty="0">
              <a:solidFill>
                <a:srgbClr val="FFFF00"/>
              </a:solidFill>
            </a:endParaRPr>
          </a:p>
          <a:p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7563961" y="1641641"/>
                <a:ext cx="2694712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2400" b="1" dirty="0" smtClean="0">
                    <a:solidFill>
                      <a:schemeClr val="bg1"/>
                    </a:solidFill>
                  </a:rPr>
                  <a:t>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p>
                        <m:r>
                          <a:rPr lang="en-US" sz="2400" b="1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vi-VN" sz="24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nor/>
                      </m:rPr>
                      <a:rPr lang="vi-VN" sz="24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4</m:t>
                    </m:r>
                    <m:r>
                      <m:rPr>
                        <m:nor/>
                      </m:rPr>
                      <a:rPr lang="vi-VN" sz="24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x</m:t>
                    </m:r>
                    <m:r>
                      <a:rPr lang="vi-VN" sz="24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vi-VN" sz="24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vi-VN" sz="24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vi-VN" sz="24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3961" y="1641641"/>
                <a:ext cx="2694712" cy="470000"/>
              </a:xfrm>
              <a:prstGeom prst="rect">
                <a:avLst/>
              </a:prstGeom>
              <a:blipFill rotWithShape="0">
                <a:blip r:embed="rId8"/>
                <a:stretch>
                  <a:fillRect l="-3620" t="-7792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7968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" grpId="0"/>
      <p:bldP spid="24" grpId="0"/>
      <p:bldP spid="26" grpId="0"/>
      <p:bldP spid="27" grpId="0"/>
      <p:bldP spid="28" grpId="0"/>
      <p:bldP spid="20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00119" y="333967"/>
            <a:ext cx="2695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 smtClean="0">
                <a:solidFill>
                  <a:schemeClr val="bg1"/>
                </a:solidFill>
              </a:rPr>
              <a:t>1)   (x - 3)</a:t>
            </a:r>
            <a:r>
              <a:rPr lang="vi-VN" sz="2800" b="1" baseline="30000" dirty="0" smtClean="0">
                <a:solidFill>
                  <a:schemeClr val="bg1"/>
                </a:solidFill>
              </a:rPr>
              <a:t>2</a:t>
            </a:r>
            <a:r>
              <a:rPr lang="vi-VN" sz="2800" b="1" dirty="0" smtClean="0">
                <a:solidFill>
                  <a:schemeClr val="bg1"/>
                </a:solidFill>
              </a:rPr>
              <a:t> = 4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92890" y="1699646"/>
            <a:ext cx="3810000" cy="695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200119" y="2168759"/>
                <a:ext cx="2852151" cy="11669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2800" b="1" dirty="0" smtClean="0">
                    <a:solidFill>
                      <a:schemeClr val="bg1"/>
                    </a:solidFill>
                  </a:rPr>
                  <a:t>2) ( </a:t>
                </a:r>
                <a:r>
                  <a:rPr lang="vi-VN" sz="2800" b="1" dirty="0">
                    <a:solidFill>
                      <a:schemeClr val="bg1"/>
                    </a:solidFill>
                  </a:rPr>
                  <a:t>x </a:t>
                </a:r>
                <a:r>
                  <a:rPr lang="vi-VN" sz="2800" b="1" dirty="0" smtClean="0">
                    <a:solidFill>
                      <a:schemeClr val="bg1"/>
                    </a:solidFill>
                  </a:rPr>
                  <a:t>+ </a:t>
                </a:r>
                <a:r>
                  <a:rPr lang="vi-VN" sz="2800" b="1" dirty="0">
                    <a:solidFill>
                      <a:schemeClr val="bg1"/>
                    </a:solidFill>
                  </a:rPr>
                  <a:t>2 )</a:t>
                </a:r>
                <a:r>
                  <a:rPr lang="vi-VN" sz="2800" b="1" baseline="30000" dirty="0">
                    <a:solidFill>
                      <a:schemeClr val="bg1"/>
                    </a:solidFill>
                  </a:rPr>
                  <a:t>2</a:t>
                </a:r>
                <a:r>
                  <a:rPr lang="vi-VN" sz="2800" b="1" dirty="0">
                    <a:solidFill>
                      <a:schemeClr val="bg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36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36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vi-VN" sz="36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vi-VN" sz="3600" b="1" baseline="30000" dirty="0" smtClean="0">
                    <a:solidFill>
                      <a:schemeClr val="bg1"/>
                    </a:solidFill>
                  </a:rPr>
                  <a:t> </a:t>
                </a:r>
                <a:endParaRPr lang="en-US" sz="3600" b="1" dirty="0">
                  <a:solidFill>
                    <a:schemeClr val="bg1"/>
                  </a:solidFill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0119" y="2168759"/>
                <a:ext cx="2852151" cy="1166923"/>
              </a:xfrm>
              <a:prstGeom prst="rect">
                <a:avLst/>
              </a:prstGeom>
              <a:blipFill rotWithShape="0">
                <a:blip r:embed="rId2"/>
                <a:stretch>
                  <a:fillRect l="-44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6425555" y="2580400"/>
                <a:ext cx="2353529" cy="83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1" i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𝐀</m:t>
                              </m:r>
                              <m:r>
                                <a:rPr lang="en-US" sz="2400" b="1" i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±</m:t>
                              </m:r>
                              <m:r>
                                <a:rPr lang="en-US" sz="2400" b="1" i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𝐁</m:t>
                              </m:r>
                            </m:e>
                          </m:d>
                        </m:e>
                        <m:sup>
                          <m:r>
                            <a:rPr lang="en-US" sz="2400" b="1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𝐦</m:t>
                      </m:r>
                    </m:oMath>
                  </m:oMathPara>
                </a14:m>
                <a:endParaRPr lang="vi-VN" sz="2400" b="1" dirty="0" smtClean="0">
                  <a:solidFill>
                    <a:srgbClr val="FFFF00"/>
                  </a:solidFill>
                </a:endParaRPr>
              </a:p>
              <a:p>
                <a:r>
                  <a:rPr lang="vi-VN" sz="2400" b="1" dirty="0" smtClean="0">
                    <a:solidFill>
                      <a:srgbClr val="FFFF00"/>
                    </a:solidFill>
                  </a:rPr>
                  <a:t>( m là hằng số)</a:t>
                </a:r>
                <a:endParaRPr lang="en-US" sz="24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5555" y="2580400"/>
                <a:ext cx="2353529" cy="839332"/>
              </a:xfrm>
              <a:prstGeom prst="rect">
                <a:avLst/>
              </a:prstGeom>
              <a:blipFill rotWithShape="0">
                <a:blip r:embed="rId3"/>
                <a:stretch>
                  <a:fillRect l="-3886" r="-3368" b="-159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Cloud 10"/>
          <p:cNvSpPr/>
          <p:nvPr/>
        </p:nvSpPr>
        <p:spPr>
          <a:xfrm>
            <a:off x="5227821" y="1696787"/>
            <a:ext cx="4539449" cy="2727146"/>
          </a:xfrm>
          <a:prstGeom prst="cloud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200119" y="3242159"/>
                <a:ext cx="2577309" cy="17352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⇔</m:t>
                      </m:r>
                      <m:d>
                        <m:dPr>
                          <m:begChr m:val="["/>
                          <m:endChr m:val=""/>
                          <m:ctrlP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b="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vi-VN" sz="2400" b="1" i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2400" b="1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en-US" sz="2400" b="1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400" b="1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b="1" i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sz="2400" b="1" i="1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2400" b="1" i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</m:e>
                                    </m:rad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en-US" sz="2400" b="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vi-VN" sz="2400" b="1" i="0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2400" b="1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en-US" sz="2400" b="1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f>
                                  <m:fPr>
                                    <m:ctrlPr>
                                      <a:rPr lang="en-US" sz="2400" b="1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b="1" i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sz="2400" b="1" i="1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2400" b="1" i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</m:e>
                                    </m:rad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0119" y="3242159"/>
                <a:ext cx="2577309" cy="173521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368688" y="1029275"/>
                <a:ext cx="2334293" cy="9142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⇔</m:t>
                      </m:r>
                      <m:d>
                        <m:dPr>
                          <m:begChr m:val="["/>
                          <m:endChr m:val=""/>
                          <m:ctrlP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b="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US" sz="2400" b="1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400" b="1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  <m:r>
                                  <a:rPr lang="en-US" sz="2400" b="1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400" b="1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US" sz="2400" b="1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400" b="1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  <m:r>
                                  <a:rPr lang="en-US" sz="2400" b="1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r>
                                  <a:rPr lang="en-US" sz="2400" b="1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8688" y="1029275"/>
                <a:ext cx="2334293" cy="91422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282415" y="5091495"/>
                <a:ext cx="2817630" cy="617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24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sSup>
                        <m:sSupPr>
                          <m:ctrlP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vi-VN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en-US" sz="24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400" b="1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ad>
                                <m:radPr>
                                  <m:degHide m:val="on"/>
                                  <m:ctrlPr>
                                    <a:rPr lang="en-US" sz="2400" b="1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2400" b="1" i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e>
                              </m:rad>
                            </m:e>
                          </m:d>
                        </m:e>
                        <m:sup>
                          <m:r>
                            <a:rPr lang="en-US" sz="24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24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2415" y="5091495"/>
                <a:ext cx="2817630" cy="61722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706042" y="6032206"/>
                <a:ext cx="140929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⇔</m:t>
                      </m:r>
                      <m:r>
                        <a:rPr lang="en-US" sz="24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4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∈∅</m:t>
                      </m:r>
                    </m:oMath>
                  </m:oMathPara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6042" y="6032206"/>
                <a:ext cx="1409297" cy="461665"/>
              </a:xfrm>
              <a:prstGeom prst="rect">
                <a:avLst/>
              </a:prstGeom>
              <a:blipFill rotWithShape="0">
                <a:blip r:embed="rId7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315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1" grpId="0" animBg="1"/>
      <p:bldP spid="2" grpId="0"/>
      <p:bldP spid="5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TextBox 3"/>
          <p:cNvSpPr txBox="1"/>
          <p:nvPr/>
        </p:nvSpPr>
        <p:spPr>
          <a:xfrm>
            <a:off x="555752" y="172327"/>
            <a:ext cx="11636248" cy="46166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vi-VN" sz="2400" b="1" dirty="0" smtClean="0">
                <a:solidFill>
                  <a:srgbClr val="FFFF00"/>
                </a:solidFill>
              </a:rPr>
              <a:t>PHƯƠNG TRÌNH BẬC HAI MỘT ẨN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457" y="753154"/>
            <a:ext cx="8549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solidFill>
                  <a:srgbClr val="FFFF00"/>
                </a:solidFill>
              </a:rPr>
              <a:t>2. Một số ví dụ về giải phương trình bậc hai</a:t>
            </a:r>
            <a:endParaRPr lang="en-US" sz="2400" b="1" dirty="0">
              <a:solidFill>
                <a:srgbClr val="FF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6584867" y="2122992"/>
                <a:ext cx="2353529" cy="83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1" i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𝐀</m:t>
                              </m:r>
                              <m:r>
                                <a:rPr lang="en-US" sz="2400" b="1" i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±</m:t>
                              </m:r>
                              <m:r>
                                <a:rPr lang="en-US" sz="2400" b="1" i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𝐁</m:t>
                              </m:r>
                            </m:e>
                          </m:d>
                        </m:e>
                        <m:sup>
                          <m:r>
                            <a:rPr lang="en-US" sz="2400" b="1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𝐦</m:t>
                      </m:r>
                    </m:oMath>
                  </m:oMathPara>
                </a14:m>
                <a:endParaRPr lang="vi-VN" sz="2400" b="1" dirty="0" smtClean="0">
                  <a:solidFill>
                    <a:srgbClr val="FFFF00"/>
                  </a:solidFill>
                </a:endParaRPr>
              </a:p>
              <a:p>
                <a:r>
                  <a:rPr lang="vi-VN" sz="2200" b="1" dirty="0" smtClean="0">
                    <a:solidFill>
                      <a:srgbClr val="FFFF00"/>
                    </a:solidFill>
                  </a:rPr>
                  <a:t>( m là hằng số)</a:t>
                </a:r>
                <a:endParaRPr lang="en-US" sz="22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4867" y="2122992"/>
                <a:ext cx="2353529" cy="839332"/>
              </a:xfrm>
              <a:prstGeom prst="rect">
                <a:avLst/>
              </a:prstGeom>
              <a:blipFill rotWithShape="0">
                <a:blip r:embed="rId2"/>
                <a:stretch>
                  <a:fillRect l="-3368" b="-10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1079589" y="2421471"/>
                <a:ext cx="2219134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⇔</m:t>
                      </m:r>
                      <m:sSup>
                        <m:sSupPr>
                          <m:ctrlP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𝐱</m:t>
                          </m:r>
                        </m:e>
                        <m:sup>
                          <m:r>
                            <a:rPr lang="en-US" sz="24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vi-VN" sz="24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m:rPr>
                          <m:nor/>
                        </m:rPr>
                        <a:rPr lang="en-US" sz="2400" b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m:rPr>
                          <m:nor/>
                        </m:rPr>
                        <a:rPr lang="vi-VN" sz="24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b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vi-VN" sz="24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b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9589" y="2421471"/>
                <a:ext cx="2219134" cy="47000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1079589" y="2962324"/>
                <a:ext cx="3309688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⇔</m:t>
                      </m:r>
                      <m:sSup>
                        <m:sSupPr>
                          <m:ctrlP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en-US" sz="24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vi-VN" sz="24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4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4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4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vi-VN" sz="24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             </m:t>
                      </m:r>
                      <m:r>
                        <a:rPr lang="en-US" sz="24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9589" y="2962324"/>
                <a:ext cx="3309688" cy="47000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1079589" y="3560039"/>
                <a:ext cx="2389821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⇔</m:t>
                      </m:r>
                      <m:sSup>
                        <m:sSupPr>
                          <m:ctrlP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400" b="1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b="1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</m:d>
                        </m:e>
                        <m:sup>
                          <m:r>
                            <a:rPr lang="en-US" sz="24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9589" y="3560039"/>
                <a:ext cx="2389821" cy="47000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1140158" y="4016434"/>
                <a:ext cx="2541080" cy="10502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⇔</m:t>
                      </m:r>
                      <m:d>
                        <m:dPr>
                          <m:begChr m:val="["/>
                          <m:endChr m:val=""/>
                          <m:ctrlP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b="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US" sz="2400" b="1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2400" b="1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en-US" sz="2400" b="1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2400" b="1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2400" b="1" i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</m:e>
                                </m:rad>
                              </m:e>
                            </m:mr>
                            <m:mr>
                              <m:e>
                                <m:r>
                                  <a:rPr lang="en-US" sz="2400" b="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US" sz="2400" b="1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2400" b="1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en-US" sz="2400" b="1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2400" b="1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2400" b="1" i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</m:e>
                                </m:rad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0158" y="4016434"/>
                <a:ext cx="2541080" cy="105022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3726671" y="3905825"/>
                <a:ext cx="2541080" cy="10502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⇔</m:t>
                      </m:r>
                      <m:d>
                        <m:dPr>
                          <m:begChr m:val="["/>
                          <m:endChr m:val=""/>
                          <m:ctrlP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b="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US" sz="2400" b="1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r>
                                  <a:rPr lang="en-US" sz="2400" b="1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en-US" sz="2400" b="1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2400" b="1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2400" b="1" i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</m:e>
                                </m:rad>
                              </m:e>
                            </m:mr>
                            <m:mr>
                              <m:e>
                                <m:r>
                                  <a:rPr lang="en-US" sz="2400" b="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US" sz="2400" b="1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r>
                                  <a:rPr lang="en-US" sz="2400" b="1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en-US" sz="2400" b="1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2400" b="1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2400" b="1" i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</m:e>
                                </m:rad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6671" y="3905825"/>
                <a:ext cx="2541080" cy="105022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1112749" y="1972497"/>
                <a:ext cx="2694712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2400" b="1" dirty="0" smtClean="0">
                    <a:solidFill>
                      <a:schemeClr val="bg1"/>
                    </a:solidFill>
                  </a:rPr>
                  <a:t>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p>
                        <m:r>
                          <a:rPr lang="en-US" sz="2400" b="1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vi-VN" sz="24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nor/>
                      </m:rPr>
                      <a:rPr lang="vi-VN" sz="24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4</m:t>
                    </m:r>
                    <m:r>
                      <m:rPr>
                        <m:nor/>
                      </m:rPr>
                      <a:rPr lang="vi-VN" sz="24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x</m:t>
                    </m:r>
                    <m:r>
                      <a:rPr lang="vi-VN" sz="24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vi-VN" sz="24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vi-VN" sz="24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vi-VN" sz="24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2749" y="1972497"/>
                <a:ext cx="2694712" cy="470000"/>
              </a:xfrm>
              <a:prstGeom prst="rect">
                <a:avLst/>
              </a:prstGeom>
              <a:blipFill rotWithShape="0">
                <a:blip r:embed="rId8"/>
                <a:stretch>
                  <a:fillRect l="-3620" t="-7792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363508" y="5194373"/>
                <a:ext cx="4569917" cy="8387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2200" b="1" dirty="0" smtClean="0">
                    <a:solidFill>
                      <a:schemeClr val="bg1"/>
                    </a:solidFill>
                  </a:rPr>
                  <a:t>Vậy phương trình có hai nghiệm </a:t>
                </a:r>
              </a:p>
              <a:p>
                <a:r>
                  <a:rPr lang="vi-VN" sz="2400" b="1" dirty="0" smtClean="0">
                    <a:solidFill>
                      <a:schemeClr val="bg1"/>
                    </a:solidFill>
                  </a:rPr>
                  <a:t> x</a:t>
                </a:r>
                <a:r>
                  <a:rPr lang="vi-VN" sz="2400" b="1" baseline="-25000" dirty="0" smtClean="0">
                    <a:solidFill>
                      <a:schemeClr val="bg1"/>
                    </a:solidFill>
                  </a:rPr>
                  <a:t>1</a:t>
                </a:r>
                <a:r>
                  <a:rPr lang="vi-VN" sz="2400" b="1" dirty="0" smtClean="0">
                    <a:solidFill>
                      <a:schemeClr val="bg1"/>
                    </a:solidFill>
                  </a:rPr>
                  <a:t> = </a:t>
                </a:r>
                <a14:m>
                  <m:oMath xmlns:m="http://schemas.openxmlformats.org/officeDocument/2006/math">
                    <m:r>
                      <a:rPr lang="vi-VN" sz="24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vi-VN" sz="24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vi-VN" sz="24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vi-VN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vi-VN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e>
                    </m:rad>
                  </m:oMath>
                </a14:m>
                <a:r>
                  <a:rPr lang="vi-VN" sz="2400" b="1" dirty="0" smtClean="0">
                    <a:solidFill>
                      <a:schemeClr val="bg1"/>
                    </a:solidFill>
                  </a:rPr>
                  <a:t> ;   x</a:t>
                </a:r>
                <a:r>
                  <a:rPr lang="vi-VN" sz="2400" b="1" baseline="-25000" dirty="0" smtClean="0">
                    <a:solidFill>
                      <a:schemeClr val="bg1"/>
                    </a:solidFill>
                  </a:rPr>
                  <a:t>2</a:t>
                </a:r>
                <a:r>
                  <a:rPr lang="vi-VN" sz="2400" b="1" dirty="0" smtClean="0">
                    <a:solidFill>
                      <a:schemeClr val="bg1"/>
                    </a:solidFill>
                  </a:rPr>
                  <a:t> = -2 -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vi-VN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vi-VN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e>
                    </m:rad>
                  </m:oMath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3508" y="5194373"/>
                <a:ext cx="4569917" cy="838756"/>
              </a:xfrm>
              <a:prstGeom prst="rect">
                <a:avLst/>
              </a:prstGeom>
              <a:blipFill rotWithShape="0">
                <a:blip r:embed="rId9"/>
                <a:stretch>
                  <a:fillRect l="-1736" t="-4348" r="-2136" b="-159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Cloud 21"/>
          <p:cNvSpPr/>
          <p:nvPr/>
        </p:nvSpPr>
        <p:spPr>
          <a:xfrm>
            <a:off x="6076129" y="1565762"/>
            <a:ext cx="3783876" cy="2283228"/>
          </a:xfrm>
          <a:prstGeom prst="cloud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1567344" y="3403103"/>
            <a:ext cx="1902065" cy="763700"/>
          </a:xfrm>
          <a:prstGeom prst="ellipse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420544" y="2984993"/>
            <a:ext cx="699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solidFill>
                  <a:srgbClr val="FFFF00"/>
                </a:solidFill>
              </a:rPr>
              <a:t>+ 4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119667" y="2984993"/>
            <a:ext cx="699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solidFill>
                  <a:srgbClr val="FFFF00"/>
                </a:solidFill>
              </a:rPr>
              <a:t>+ 4</a:t>
            </a:r>
            <a:r>
              <a:rPr lang="vi-VN" sz="2400" b="1" dirty="0" smtClean="0">
                <a:solidFill>
                  <a:schemeClr val="bg1"/>
                </a:solidFill>
              </a:rPr>
              <a:t>  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9075" y="1348057"/>
            <a:ext cx="41031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solidFill>
                  <a:srgbClr val="FFFF00"/>
                </a:solidFill>
              </a:rPr>
              <a:t>Ví dụ 3: </a:t>
            </a:r>
            <a:r>
              <a:rPr lang="vi-VN" sz="2400" b="1" dirty="0">
                <a:solidFill>
                  <a:srgbClr val="FFFF00"/>
                </a:solidFill>
              </a:rPr>
              <a:t>Giải phương </a:t>
            </a:r>
            <a:r>
              <a:rPr lang="vi-VN" sz="2400" b="1" dirty="0" smtClean="0">
                <a:solidFill>
                  <a:srgbClr val="FFFF00"/>
                </a:solidFill>
              </a:rPr>
              <a:t>trình</a:t>
            </a:r>
            <a:endParaRPr lang="en-US" sz="2400" b="1" dirty="0">
              <a:solidFill>
                <a:srgbClr val="FFFF00"/>
              </a:solidFill>
            </a:endParaRPr>
          </a:p>
          <a:p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2817997" y="2962324"/>
            <a:ext cx="370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solidFill>
                  <a:schemeClr val="bg1"/>
                </a:solidFill>
              </a:rPr>
              <a:t>2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844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15" grpId="0"/>
      <p:bldP spid="16" grpId="0"/>
      <p:bldP spid="18" grpId="0"/>
      <p:bldP spid="21" grpId="0"/>
      <p:bldP spid="22" grpId="0" animBg="1"/>
      <p:bldP spid="19" grpId="0" animBg="1"/>
      <p:bldP spid="9" grpId="0"/>
      <p:bldP spid="23" grpId="0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TextBox 3"/>
          <p:cNvSpPr txBox="1"/>
          <p:nvPr/>
        </p:nvSpPr>
        <p:spPr>
          <a:xfrm>
            <a:off x="423890" y="59639"/>
            <a:ext cx="11636248" cy="46166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vi-VN" sz="2400" b="1" dirty="0" smtClean="0">
                <a:solidFill>
                  <a:srgbClr val="FFFF00"/>
                </a:solidFill>
              </a:rPr>
              <a:t>PHƯƠNG TRÌNH BẬC HAI MỘT ẨN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3890" y="452539"/>
            <a:ext cx="8549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solidFill>
                  <a:srgbClr val="FFFF00"/>
                </a:solidFill>
              </a:rPr>
              <a:t>2. Một số ví dụ về giải phương trình bậc hai</a:t>
            </a:r>
            <a:endParaRPr lang="en-US" sz="2400" b="1" dirty="0">
              <a:solidFill>
                <a:srgbClr val="FF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665321" y="1870406"/>
                <a:ext cx="2880660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2400" b="1" dirty="0">
                    <a:solidFill>
                      <a:schemeClr val="bg1"/>
                    </a:solidFill>
                  </a:rPr>
                  <a:t>c</a:t>
                </a:r>
                <a:r>
                  <a:rPr lang="vi-VN" sz="2400" b="1" dirty="0" smtClean="0">
                    <a:solidFill>
                      <a:schemeClr val="bg1"/>
                    </a:solidFill>
                  </a:rPr>
                  <a:t>) </a:t>
                </a:r>
                <a14:m>
                  <m:oMath xmlns:m="http://schemas.openxmlformats.org/officeDocument/2006/math">
                    <m:r>
                      <a:rPr lang="en-US" sz="24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sSup>
                      <m:sSupPr>
                        <m:ctrlPr>
                          <a:rPr lang="en-US" sz="2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p>
                        <m:r>
                          <a:rPr lang="en-US" sz="2400" b="1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2400" b="1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b="1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𝟖</m:t>
                    </m:r>
                    <m:r>
                      <m:rPr>
                        <m:nor/>
                      </m:rPr>
                      <a:rPr lang="vi-VN" sz="24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x</m:t>
                    </m:r>
                    <m:r>
                      <a:rPr lang="vi-VN" sz="24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1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vi-VN" sz="24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vi-VN" sz="24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321" y="1870406"/>
                <a:ext cx="2880660" cy="470000"/>
              </a:xfrm>
              <a:prstGeom prst="rect">
                <a:avLst/>
              </a:prstGeom>
              <a:blipFill rotWithShape="0">
                <a:blip r:embed="rId2"/>
                <a:stretch>
                  <a:fillRect l="-3171" t="-7792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598164" y="2337933"/>
                <a:ext cx="2689839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n-US" sz="24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sSup>
                        <m:sSupPr>
                          <m:ctrlP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𝐱</m:t>
                          </m:r>
                        </m:e>
                        <m:sup>
                          <m:r>
                            <a:rPr lang="en-US" sz="24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  <m:r>
                        <m:rPr>
                          <m:nor/>
                        </m:rPr>
                        <a:rPr lang="en-US" sz="2400" b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sz="24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24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164" y="2337933"/>
                <a:ext cx="2689839" cy="47000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585910" y="2808370"/>
                <a:ext cx="2606483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m:rPr>
                          <m:nor/>
                        </m:rPr>
                        <a:rPr lang="en-US" sz="2400" b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 </m:t>
                      </m:r>
                      <m:sSup>
                        <m:sSup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𝐱</m:t>
                          </m:r>
                        </m:e>
                        <m:sup>
                          <m:r>
                            <a:rPr lang="en-US" sz="24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m:rPr>
                          <m:nor/>
                        </m:rPr>
                        <a:rPr lang="en-US" sz="2400" b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sz="24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910" y="2808370"/>
                <a:ext cx="2606483" cy="78380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588042" y="3592218"/>
                <a:ext cx="3452868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sSup>
                        <m:sSup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𝐱</m:t>
                          </m:r>
                        </m:e>
                        <m:sup>
                          <m:r>
                            <a:rPr lang="en-US" sz="24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nor/>
                        </m:rPr>
                        <a:rPr lang="vi-VN" sz="2400" b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2.</m:t>
                      </m:r>
                      <m:r>
                        <m:rPr>
                          <m:nor/>
                        </m:rPr>
                        <a:rPr lang="en-US" sz="2400" b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m:rPr>
                          <m:nor/>
                        </m:rPr>
                        <a:rPr lang="vi-VN" sz="2400" b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.2</m:t>
                      </m:r>
                      <m:r>
                        <a:rPr lang="vi-VN" sz="24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      </m:t>
                      </m:r>
                      <m:r>
                        <a:rPr lang="en-US" sz="24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vi-VN" sz="24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</m:oMath>
                  </m:oMathPara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042" y="3592218"/>
                <a:ext cx="3452868" cy="78380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594697" y="4463041"/>
                <a:ext cx="2389821" cy="7813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⇔</m:t>
                      </m:r>
                      <m:sSup>
                        <m:sSupPr>
                          <m:ctrlP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1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𝐱</m:t>
                              </m:r>
                              <m:r>
                                <a:rPr lang="en-US" sz="2400" b="1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1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</m:d>
                        </m:e>
                        <m:sup>
                          <m:r>
                            <a:rPr lang="en-US" sz="24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en-US" sz="24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697" y="4463041"/>
                <a:ext cx="2389821" cy="78136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4408155" y="1515761"/>
                <a:ext cx="2451505" cy="11835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⇔</m:t>
                      </m:r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=±</m:t>
                      </m:r>
                      <m:rad>
                        <m:radPr>
                          <m:degHide m:val="on"/>
                          <m:ctrlP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24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𝟕</m:t>
                              </m:r>
                            </m:num>
                            <m:den>
                              <m:r>
                                <a:rPr lang="en-US" sz="24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US" sz="2400" b="1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8155" y="1515761"/>
                <a:ext cx="2451505" cy="1183529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4397228" y="2651441"/>
                <a:ext cx="2653932" cy="8681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a:rPr lang="en-US" sz="2400" b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⇔</m:t>
                            </m:r>
                            <m:r>
                              <a:rPr lang="en-US" sz="24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sz="2400" b="1" i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400" b="1" i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en-US" sz="2400" b="1" i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=±</m:t>
                            </m:r>
                            <m:f>
                              <m:fPr>
                                <m:ctrlPr>
                                  <a:rPr lang="en-US" sz="2400" b="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ad>
                                  <m:radPr>
                                    <m:degHide m:val="on"/>
                                    <m:ctrlPr>
                                      <a:rPr lang="en-US" sz="2400" b="1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2400" b="1" i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𝟏𝟒</m:t>
                                    </m:r>
                                  </m:e>
                                </m:rad>
                              </m:num>
                              <m:den>
                                <m:r>
                                  <a:rPr lang="en-US" sz="2400" b="1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den>
                            </m:f>
                          </m:e>
                        </m:mr>
                      </m:m>
                    </m:oMath>
                  </m:oMathPara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7228" y="2651441"/>
                <a:ext cx="2653932" cy="86812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4397228" y="3358728"/>
                <a:ext cx="2761653" cy="17608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⇔</m:t>
                      </m:r>
                      <m:d>
                        <m:dPr>
                          <m:begChr m:val="["/>
                          <m:endChr m:val=""/>
                          <m:ctrlP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b="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US" sz="2400" b="1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400" b="1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en-US" sz="2400" b="1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400" b="1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en-US" sz="2400" b="1" i="1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2400" b="1" i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𝟏𝟒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US" sz="2400" b="1" i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en-US" sz="2400" b="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US" sz="2400" b="1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400" b="1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en-US" sz="2400" b="1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f>
                                  <m:fPr>
                                    <m:ctrlPr>
                                      <a:rPr lang="en-US" sz="2400" b="1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en-US" sz="2400" b="1" i="1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2400" b="1" i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𝟏𝟒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US" sz="2400" b="1" i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7228" y="3358728"/>
                <a:ext cx="2761653" cy="1760867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8109342" y="1864554"/>
                <a:ext cx="2517484" cy="21301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⇔</m:t>
                      </m:r>
                      <m:d>
                        <m:dPr>
                          <m:begChr m:val="["/>
                          <m:endChr m:val=""/>
                          <m:ctrlP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b="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US" sz="2400" b="1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400" b="1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en-US" sz="2400" b="1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US" sz="2400" b="1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en-US" sz="2400" b="1" i="1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2400" b="1" i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𝟏𝟒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US" sz="2400" b="1" i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en-US" sz="2400" b="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US" sz="2400" b="1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400" b="1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r>
                                  <a:rPr lang="en-US" sz="2400" b="1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sz="2400" b="1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en-US" sz="2400" b="1" i="1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2400" b="1" i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𝟏𝟒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US" sz="2400" b="1" i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vi-VN" sz="2400" b="1" i="1" dirty="0" smtClean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  <a:p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9342" y="1864554"/>
                <a:ext cx="2517484" cy="2130199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758323" y="5582731"/>
                <a:ext cx="7717536" cy="11476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2000" b="1" dirty="0" smtClean="0">
                    <a:solidFill>
                      <a:schemeClr val="bg1"/>
                    </a:solidFill>
                  </a:rPr>
                  <a:t>Vậy phương trình có hai nghiệm</a:t>
                </a:r>
                <a:r>
                  <a:rPr lang="vi-VN" sz="2200" b="1" dirty="0" smtClean="0">
                    <a:solidFill>
                      <a:schemeClr val="bg1"/>
                    </a:solidFill>
                  </a:rPr>
                  <a:t>:</a:t>
                </a:r>
              </a:p>
              <a:p>
                <a:r>
                  <a:rPr lang="vi-VN" sz="2800" b="1" dirty="0" smtClean="0">
                    <a:solidFill>
                      <a:schemeClr val="bg1"/>
                    </a:solidFill>
                  </a:rPr>
                  <a:t>       x</a:t>
                </a:r>
                <a:r>
                  <a:rPr lang="vi-VN" sz="2800" b="1" baseline="-25000" dirty="0" smtClean="0">
                    <a:solidFill>
                      <a:schemeClr val="bg1"/>
                    </a:solidFill>
                  </a:rPr>
                  <a:t>1</a:t>
                </a:r>
                <a14:m>
                  <m:oMath xmlns:m="http://schemas.openxmlformats.org/officeDocument/2006/math">
                    <m:r>
                      <a:rPr lang="en-US" sz="2800" b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sz="2800" b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en-US" sz="28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𝟏𝟒</m:t>
                            </m:r>
                          </m:e>
                        </m:rad>
                      </m:num>
                      <m:den>
                        <m:r>
                          <a:rPr lang="en-US" sz="28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vi-VN" sz="2800" b="1" dirty="0" smtClean="0">
                    <a:solidFill>
                      <a:schemeClr val="bg1"/>
                    </a:solidFill>
                  </a:rPr>
                  <a:t>;  x</a:t>
                </a:r>
                <a:r>
                  <a:rPr lang="vi-VN" sz="2800" b="1" baseline="-25000" dirty="0" smtClean="0">
                    <a:solidFill>
                      <a:schemeClr val="bg1"/>
                    </a:solidFill>
                  </a:rPr>
                  <a:t>2</a:t>
                </a:r>
                <a14:m>
                  <m:oMath xmlns:m="http://schemas.openxmlformats.org/officeDocument/2006/math">
                    <m:r>
                      <a:rPr lang="en-US" sz="2800" b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sz="2800" b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en-US" sz="28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𝟏𝟒</m:t>
                            </m:r>
                          </m:e>
                        </m:rad>
                      </m:num>
                      <m:den>
                        <m:r>
                          <a:rPr lang="en-US" sz="28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en-US" sz="28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8323" y="5582731"/>
                <a:ext cx="7717536" cy="1147686"/>
              </a:xfrm>
              <a:prstGeom prst="rect">
                <a:avLst/>
              </a:prstGeom>
              <a:blipFill rotWithShape="0">
                <a:blip r:embed="rId15"/>
                <a:stretch>
                  <a:fillRect l="-869" t="-3191" b="-31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Connector 22"/>
          <p:cNvCxnSpPr/>
          <p:nvPr/>
        </p:nvCxnSpPr>
        <p:spPr>
          <a:xfrm>
            <a:off x="4387644" y="1864554"/>
            <a:ext cx="0" cy="41587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8274279" y="3644382"/>
                <a:ext cx="2285823" cy="17608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⇔</m:t>
                      </m:r>
                      <m:d>
                        <m:dPr>
                          <m:begChr m:val="["/>
                          <m:endChr m:val=""/>
                          <m:ctrlP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b="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US" sz="2400" b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400" b="1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b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  <m:r>
                                      <a:rPr lang="en-US" sz="2400" b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en-US" sz="2400" b="1" i="1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2400" b="1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𝟏𝟒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US" sz="2400" b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en-US" sz="2400" b="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US" sz="2400" b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400" b="1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b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  <m:r>
                                      <a:rPr lang="en-US" sz="2400" b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en-US" sz="2400" b="1" i="1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2400" b="1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𝟏𝟒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US" sz="2400" b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4279" y="3644382"/>
                <a:ext cx="2285823" cy="1760867"/>
              </a:xfrm>
              <a:prstGeom prst="rect">
                <a:avLst/>
              </a:prstGeom>
              <a:blipFill rotWithShape="0">
                <a:blip r:embed="rId16"/>
                <a:stretch>
                  <a:fillRect r="-2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7834523" y="1817269"/>
            <a:ext cx="0" cy="45326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652718" y="4283762"/>
            <a:ext cx="2529334" cy="1108999"/>
          </a:xfrm>
          <a:prstGeom prst="ellipse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695748" y="3753287"/>
                <a:ext cx="67627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vi-VN" sz="2400" b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US" sz="24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5748" y="3753287"/>
                <a:ext cx="676275" cy="461665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2308243" y="3786762"/>
                <a:ext cx="67627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vi-VN" sz="24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vi-VN" sz="2400" b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US" sz="24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8243" y="3786762"/>
                <a:ext cx="676275" cy="461665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3695748" y="5718520"/>
                <a:ext cx="2353529" cy="83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1" i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𝐀</m:t>
                              </m:r>
                              <m:r>
                                <a:rPr lang="en-US" sz="2400" b="1" i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±</m:t>
                              </m:r>
                              <m:r>
                                <a:rPr lang="en-US" sz="2400" b="1" i="0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  <m:t>𝐁</m:t>
                              </m:r>
                            </m:e>
                          </m:d>
                        </m:e>
                        <m:sup>
                          <m:r>
                            <a:rPr lang="en-US" sz="2400" b="1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𝐦</m:t>
                      </m:r>
                    </m:oMath>
                  </m:oMathPara>
                </a14:m>
                <a:endParaRPr lang="vi-VN" sz="2400" b="1" dirty="0" smtClean="0">
                  <a:solidFill>
                    <a:srgbClr val="FFFF00"/>
                  </a:solidFill>
                </a:endParaRPr>
              </a:p>
              <a:p>
                <a:r>
                  <a:rPr lang="vi-VN" sz="2400" b="1" dirty="0" smtClean="0">
                    <a:solidFill>
                      <a:srgbClr val="FFFF00"/>
                    </a:solidFill>
                  </a:rPr>
                  <a:t>( m là hằng số)</a:t>
                </a:r>
                <a:endParaRPr lang="en-US" sz="24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5748" y="5718520"/>
                <a:ext cx="2353529" cy="839332"/>
              </a:xfrm>
              <a:prstGeom prst="rect">
                <a:avLst/>
              </a:prstGeom>
              <a:blipFill rotWithShape="0">
                <a:blip r:embed="rId19"/>
                <a:stretch>
                  <a:fillRect l="-3886" r="-3368" b="-159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ight Arrow 25"/>
          <p:cNvSpPr/>
          <p:nvPr/>
        </p:nvSpPr>
        <p:spPr>
          <a:xfrm rot="12175178">
            <a:off x="2851839" y="5411597"/>
            <a:ext cx="1317485" cy="110680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665321" y="1145202"/>
            <a:ext cx="73295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200" b="1" dirty="0" smtClean="0">
                <a:solidFill>
                  <a:srgbClr val="FFFF00"/>
                </a:solidFill>
              </a:rPr>
              <a:t>Ví dụ 3: </a:t>
            </a:r>
            <a:r>
              <a:rPr lang="vi-VN" sz="2200" b="1" dirty="0">
                <a:solidFill>
                  <a:srgbClr val="FFFF00"/>
                </a:solidFill>
              </a:rPr>
              <a:t>Giải phương </a:t>
            </a:r>
            <a:r>
              <a:rPr lang="vi-VN" sz="2200" b="1" dirty="0" smtClean="0">
                <a:solidFill>
                  <a:srgbClr val="FFFF00"/>
                </a:solidFill>
              </a:rPr>
              <a:t>trình</a:t>
            </a:r>
            <a:endParaRPr lang="en-US" sz="2200" b="1" dirty="0">
              <a:solidFill>
                <a:srgbClr val="FFFF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86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6" grpId="0"/>
      <p:bldP spid="21" grpId="0"/>
      <p:bldP spid="2" grpId="0"/>
      <p:bldP spid="22" grpId="0" animBg="1"/>
      <p:bldP spid="3" grpId="0"/>
      <p:bldP spid="24" grpId="0"/>
      <p:bldP spid="25" grpId="0"/>
      <p:bldP spid="2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33450" y="533400"/>
            <a:ext cx="9182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solidFill>
                  <a:srgbClr val="FFFF00"/>
                </a:solidFill>
              </a:rPr>
              <a:t>Bài tập 2: Khoanh tròn vào đáp án mà em cho là đúng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51765" y="1181924"/>
            <a:ext cx="92773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vi-VN" sz="2000" b="1" dirty="0" smtClean="0">
                <a:solidFill>
                  <a:schemeClr val="bg1"/>
                </a:solidFill>
              </a:rPr>
              <a:t>Phương trình 4x</a:t>
            </a:r>
            <a:r>
              <a:rPr lang="vi-VN" sz="2000" b="1" baseline="30000" dirty="0" smtClean="0">
                <a:solidFill>
                  <a:schemeClr val="bg1"/>
                </a:solidFill>
              </a:rPr>
              <a:t>2</a:t>
            </a:r>
            <a:r>
              <a:rPr lang="vi-VN" sz="2000" b="1" dirty="0" smtClean="0">
                <a:solidFill>
                  <a:schemeClr val="bg1"/>
                </a:solidFill>
              </a:rPr>
              <a:t> – 3 = 0 có nghiệm là.  </a:t>
            </a:r>
            <a:endParaRPr lang="en-US" sz="20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076325" y="1632729"/>
                <a:ext cx="1475469" cy="668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20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en-US" sz="20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 </m:t>
                      </m:r>
                      <m:r>
                        <a:rPr lang="en-US" sz="20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0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=±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20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6325" y="1632729"/>
                <a:ext cx="1475469" cy="66851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611119" y="1661346"/>
                <a:ext cx="1502271" cy="5860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2000" b="1" dirty="0" smtClean="0">
                    <a:solidFill>
                      <a:schemeClr val="bg1"/>
                    </a:solidFill>
                  </a:rPr>
                  <a:t>B</a:t>
                </a:r>
                <a14:m>
                  <m:oMath xmlns:m="http://schemas.openxmlformats.org/officeDocument/2006/math">
                    <m:r>
                      <a:rPr lang="en-US" sz="2000" b="1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m:rPr>
                        <m:nor/>
                      </m:rPr>
                      <a:rPr lang="en-US" sz="20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 </m:t>
                    </m:r>
                    <m:r>
                      <a:rPr lang="en-US" sz="20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000" b="1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=±</m:t>
                    </m:r>
                    <m:f>
                      <m:fPr>
                        <m:ctrlPr>
                          <a:rPr lang="en-US" sz="2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0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b="1" i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e>
                        </m:rad>
                      </m:num>
                      <m:den>
                        <m:r>
                          <a:rPr lang="en-US" sz="2000" b="1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1119" y="1661346"/>
                <a:ext cx="1502271" cy="586058"/>
              </a:xfrm>
              <a:prstGeom prst="rect">
                <a:avLst/>
              </a:prstGeom>
              <a:blipFill rotWithShape="0">
                <a:blip r:embed="rId3"/>
                <a:stretch>
                  <a:fillRect l="-4049" b="-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6393506" y="1520988"/>
                <a:ext cx="1399166" cy="7377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𝐂</m:t>
                      </m:r>
                      <m:r>
                        <a:rPr lang="en-US" sz="20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en-US" sz="2000" b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 </m:t>
                      </m:r>
                      <m:r>
                        <a:rPr lang="en-US" sz="20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𝐱</m:t>
                      </m:r>
                      <m:r>
                        <a:rPr lang="en-US" sz="20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20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1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e>
                          </m:rad>
                        </m:num>
                        <m:den>
                          <m:r>
                            <a:rPr lang="en-US" sz="20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3506" y="1520988"/>
                <a:ext cx="1399166" cy="73776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9164448" y="1520987"/>
                <a:ext cx="1623586" cy="7377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𝐃</m:t>
                      </m:r>
                      <m:r>
                        <a:rPr lang="en-US" sz="20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en-US" sz="2000" b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 </m:t>
                      </m:r>
                      <m:r>
                        <a:rPr lang="en-US" sz="20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𝐱</m:t>
                      </m:r>
                      <m:r>
                        <a:rPr lang="en-US" sz="20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en-US" sz="20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1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e>
                          </m:rad>
                        </m:num>
                        <m:den>
                          <m:r>
                            <a:rPr lang="en-US" sz="20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64448" y="1520987"/>
                <a:ext cx="1623586" cy="73776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933450" y="2255644"/>
                <a:ext cx="9277350" cy="7126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2000" b="1" dirty="0" smtClean="0">
                    <a:solidFill>
                      <a:schemeClr val="bg1"/>
                    </a:solidFill>
                  </a:rPr>
                  <a:t>2) Phương trình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vi-VN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vi-VN" sz="2000" b="1" dirty="0" smtClean="0">
                    <a:solidFill>
                      <a:schemeClr val="bg1"/>
                    </a:solidFill>
                  </a:rPr>
                  <a:t>x</a:t>
                </a:r>
                <a:r>
                  <a:rPr lang="vi-VN" sz="2000" b="1" baseline="30000" dirty="0" smtClean="0">
                    <a:solidFill>
                      <a:schemeClr val="bg1"/>
                    </a:solidFill>
                  </a:rPr>
                  <a:t>2</a:t>
                </a:r>
                <a:r>
                  <a:rPr lang="vi-VN" sz="2000" b="1" dirty="0" smtClean="0">
                    <a:solidFill>
                      <a:schemeClr val="bg1"/>
                    </a:solidFill>
                  </a:rPr>
                  <a:t> + 5x = 0 có tập nghiệm là.  </a:t>
                </a:r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450" y="2255644"/>
                <a:ext cx="9277350" cy="712631"/>
              </a:xfrm>
              <a:prstGeom prst="rect">
                <a:avLst/>
              </a:prstGeom>
              <a:blipFill rotWithShape="0">
                <a:blip r:embed="rId6"/>
                <a:stretch>
                  <a:fillRect l="-6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1076325" y="2986601"/>
                <a:ext cx="143064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𝐀</m:t>
                      </m:r>
                      <m:r>
                        <a:rPr lang="en-US" sz="20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en-US" sz="2000" b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 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sz="20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;</m:t>
                          </m:r>
                          <m:r>
                            <a:rPr lang="vi-VN" sz="2000" b="1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6325" y="2986601"/>
                <a:ext cx="1430648" cy="40011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3526303" y="2947584"/>
                <a:ext cx="112659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𝐁</m:t>
                      </m:r>
                      <m:r>
                        <a:rPr lang="en-US" sz="20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en-US" sz="2000" b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 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vi-VN" sz="2000" b="1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e>
                      </m:d>
                    </m:oMath>
                  </m:oMathPara>
                </a14:m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6303" y="2947584"/>
                <a:ext cx="1126590" cy="40011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5826735" y="2988456"/>
                <a:ext cx="161339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𝐂</m:t>
                      </m:r>
                      <m:r>
                        <a:rPr lang="en-US" sz="20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en-US" sz="2000" b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 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sz="20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;−</m:t>
                          </m:r>
                          <m:r>
                            <a:rPr lang="vi-VN" sz="2000" b="1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  <m:r>
                            <a:rPr lang="en-US" sz="2000" b="1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6735" y="2988456"/>
                <a:ext cx="1613390" cy="40011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9099062" y="2947583"/>
                <a:ext cx="130452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2000" b="1" dirty="0" smtClean="0">
                    <a:solidFill>
                      <a:schemeClr val="bg1"/>
                    </a:solidFill>
                  </a:rPr>
                  <a:t>D</a:t>
                </a:r>
                <a14:m>
                  <m:oMath xmlns:m="http://schemas.openxmlformats.org/officeDocument/2006/math">
                    <m:r>
                      <a:rPr lang="en-US" sz="2000" b="1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m:rPr>
                        <m:nor/>
                      </m:rPr>
                      <a:rPr lang="en-US" sz="20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 </m:t>
                    </m:r>
                    <m:d>
                      <m:dPr>
                        <m:begChr m:val="{"/>
                        <m:endChr m:val="}"/>
                        <m:ctrlPr>
                          <a:rPr lang="en-US" sz="2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vi-VN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vi-VN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</m:d>
                  </m:oMath>
                </a14:m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99062" y="2947583"/>
                <a:ext cx="1304524" cy="400110"/>
              </a:xfrm>
              <a:prstGeom prst="rect">
                <a:avLst/>
              </a:prstGeom>
              <a:blipFill rotWithShape="0">
                <a:blip r:embed="rId10"/>
                <a:stretch>
                  <a:fillRect l="-5140" t="-7692" b="-2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951765" y="3912703"/>
            <a:ext cx="92773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 dirty="0">
                <a:solidFill>
                  <a:schemeClr val="bg1"/>
                </a:solidFill>
              </a:rPr>
              <a:t>3</a:t>
            </a:r>
            <a:r>
              <a:rPr lang="vi-VN" sz="2000" b="1" dirty="0" smtClean="0">
                <a:solidFill>
                  <a:schemeClr val="bg1"/>
                </a:solidFill>
              </a:rPr>
              <a:t>) Phương trình  x</a:t>
            </a:r>
            <a:r>
              <a:rPr lang="vi-VN" sz="2000" b="1" baseline="30000" dirty="0" smtClean="0">
                <a:solidFill>
                  <a:schemeClr val="bg1"/>
                </a:solidFill>
              </a:rPr>
              <a:t>2</a:t>
            </a:r>
            <a:r>
              <a:rPr lang="vi-VN" sz="2000" b="1" dirty="0" smtClean="0">
                <a:solidFill>
                  <a:schemeClr val="bg1"/>
                </a:solidFill>
              </a:rPr>
              <a:t> – 2x - 5 = 0 có tập nghiệm là  </a:t>
            </a:r>
            <a:endParaRPr lang="en-US" sz="20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1076325" y="4561103"/>
                <a:ext cx="2504916" cy="5502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𝐀</m:t>
                      </m:r>
                      <m:r>
                        <a:rPr lang="en-US" sz="20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0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vi-VN" sz="2000" b="1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vi-VN" sz="2000" b="1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vi-VN" sz="20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vi-VN" sz="2000" b="1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  <m:r>
                                <a:rPr lang="vi-VN" sz="2000" b="1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; </m:t>
                              </m:r>
                            </m:e>
                          </m:rad>
                          <m:r>
                            <a:rPr lang="vi-VN" sz="2000" b="1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vi-VN" sz="2000" b="1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vi-VN" sz="2000" b="1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vi-VN" sz="20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vi-VN" sz="2000" b="1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</m:e>
                          </m:rad>
                        </m:e>
                      </m:d>
                    </m:oMath>
                  </m:oMathPara>
                </a14:m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6325" y="4561103"/>
                <a:ext cx="2504916" cy="550215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3968456" y="4609705"/>
                <a:ext cx="1530868" cy="4530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2000" b="1" dirty="0" smtClean="0">
                    <a:solidFill>
                      <a:schemeClr val="bg1"/>
                    </a:solidFill>
                  </a:rPr>
                  <a:t>B</a:t>
                </a:r>
                <a14:m>
                  <m:oMath xmlns:m="http://schemas.openxmlformats.org/officeDocument/2006/math">
                    <m:r>
                      <a:rPr lang="en-US" sz="2000" b="1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m:rPr>
                        <m:nor/>
                      </m:rPr>
                      <a:rPr lang="en-US" sz="20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 </m:t>
                    </m:r>
                    <m:d>
                      <m:dPr>
                        <m:begChr m:val="{"/>
                        <m:endChr m:val="}"/>
                        <m:ctrlP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vi-VN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vi-VN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vi-VN" sz="20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vi-VN" sz="20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𝟔</m:t>
                            </m:r>
                          </m:e>
                        </m:rad>
                      </m:e>
                    </m:d>
                  </m:oMath>
                </a14:m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8456" y="4609705"/>
                <a:ext cx="1530868" cy="453009"/>
              </a:xfrm>
              <a:prstGeom prst="rect">
                <a:avLst/>
              </a:prstGeom>
              <a:blipFill rotWithShape="0">
                <a:blip r:embed="rId12"/>
                <a:stretch>
                  <a:fillRect l="-4382" b="-189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6559659" y="4619697"/>
                <a:ext cx="1575751" cy="4603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𝐂</m:t>
                      </m:r>
                      <m:r>
                        <a:rPr lang="en-US" sz="20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en-US" sz="2000" b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 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vi-VN" sz="2000" b="1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vi-VN" sz="2000" b="1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vi-VN" sz="20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vi-VN" sz="2000" b="1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</m:e>
                          </m:rad>
                        </m:e>
                      </m:d>
                    </m:oMath>
                  </m:oMathPara>
                </a14:m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9659" y="4619697"/>
                <a:ext cx="1575751" cy="460319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8952257" y="4675322"/>
                <a:ext cx="126759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𝐃</m:t>
                      </m:r>
                      <m:r>
                        <a:rPr lang="en-US" sz="20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en-US" sz="2000" b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 </m:t>
                      </m:r>
                      <m:r>
                        <a:rPr lang="en-US" sz="20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𝐒</m:t>
                      </m:r>
                      <m:r>
                        <a:rPr lang="en-US" sz="20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=∅</m:t>
                      </m:r>
                    </m:oMath>
                  </m:oMathPara>
                </a14:m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2257" y="4675322"/>
                <a:ext cx="1267591" cy="400110"/>
              </a:xfrm>
              <a:prstGeom prst="rect">
                <a:avLst/>
              </a:prstGeom>
              <a:blipFill rotWithShape="0">
                <a:blip r:embed="rId14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837465" y="5205243"/>
            <a:ext cx="101448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 dirty="0" smtClean="0">
                <a:solidFill>
                  <a:schemeClr val="bg1"/>
                </a:solidFill>
              </a:rPr>
              <a:t>4) Trong các phương trình cho dưới đây phương trình nào vô nghiệm.   </a:t>
            </a:r>
            <a:endParaRPr lang="en-US" sz="20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1053241" y="5997059"/>
                <a:ext cx="1823448" cy="4070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𝐀</m:t>
                      </m:r>
                      <m:r>
                        <a:rPr lang="en-US" sz="20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en-US" sz="2000" b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 </m:t>
                      </m:r>
                      <m:sSup>
                        <m:sSupPr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𝐱</m:t>
                          </m:r>
                        </m:e>
                        <m:sup>
                          <m:r>
                            <a:rPr lang="en-US" sz="20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0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vi-VN" sz="20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vi-VN" sz="20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vi-VN" sz="20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3241" y="5997059"/>
                <a:ext cx="1823448" cy="407099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3149933" y="5918893"/>
                <a:ext cx="2180533" cy="4301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2000" b="1" dirty="0" smtClean="0">
                    <a:solidFill>
                      <a:schemeClr val="bg1"/>
                    </a:solidFill>
                  </a:rPr>
                  <a:t>B</a:t>
                </a:r>
                <a14:m>
                  <m:oMath xmlns:m="http://schemas.openxmlformats.org/officeDocument/2006/math">
                    <m:r>
                      <a:rPr lang="en-US" sz="2000" b="1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m:rPr>
                        <m:nor/>
                      </m:rPr>
                      <a:rPr lang="en-US" sz="20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 </m:t>
                    </m:r>
                    <m:rad>
                      <m:radPr>
                        <m:degHide m:val="on"/>
                        <m:ctrlPr>
                          <a:rPr lang="en-US" sz="2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b="1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000" b="1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e>
                    </m:rad>
                    <m:sSup>
                      <m:sSupPr>
                        <m:ctrlPr>
                          <a:rPr lang="en-US" sz="2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000" b="1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2000" b="1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000" b="1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1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9933" y="5918893"/>
                <a:ext cx="2180533" cy="430118"/>
              </a:xfrm>
              <a:prstGeom prst="rect">
                <a:avLst/>
              </a:prstGeom>
              <a:blipFill rotWithShape="0">
                <a:blip r:embed="rId16"/>
                <a:stretch>
                  <a:fillRect l="-3081" t="-1408" b="-239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5922209" y="5935212"/>
                <a:ext cx="2850652" cy="4070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2000" b="1" dirty="0" smtClean="0">
                    <a:solidFill>
                      <a:schemeClr val="bg1"/>
                    </a:solidFill>
                  </a:rPr>
                  <a:t>C.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 </m:t>
                    </m:r>
                    <m:r>
                      <a:rPr lang="en-US" sz="2000" b="1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000" b="1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2000" b="1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b="1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𝟒</m:t>
                    </m:r>
                    <m:sSup>
                      <m:sSupPr>
                        <m:ctrlPr>
                          <a:rPr lang="en-US" sz="2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000" b="1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2000" b="1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b="1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2000" b="1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000" b="1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20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000" b="1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1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2209" y="5935212"/>
                <a:ext cx="2850652" cy="407099"/>
              </a:xfrm>
              <a:prstGeom prst="rect">
                <a:avLst/>
              </a:prstGeom>
              <a:blipFill rotWithShape="0">
                <a:blip r:embed="rId17"/>
                <a:stretch>
                  <a:fillRect l="-2137" t="-6061" b="-287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9218902" y="5960739"/>
                <a:ext cx="2147254" cy="4070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2000" b="1" dirty="0" smtClean="0">
                    <a:solidFill>
                      <a:schemeClr val="bg1"/>
                    </a:solidFill>
                  </a:rPr>
                  <a:t>D.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 </m:t>
                    </m:r>
                    <m:r>
                      <a:rPr lang="en-US" sz="2000" b="1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2000" b="1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b="1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𝟒</m:t>
                    </m:r>
                    <m:sSup>
                      <m:sSupPr>
                        <m:ctrlPr>
                          <a:rPr lang="en-US" sz="2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000" b="1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2000" b="1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b="1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2000" b="1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1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18902" y="5960739"/>
                <a:ext cx="2147254" cy="407099"/>
              </a:xfrm>
              <a:prstGeom prst="rect">
                <a:avLst/>
              </a:prstGeom>
              <a:blipFill rotWithShape="0">
                <a:blip r:embed="rId18"/>
                <a:stretch>
                  <a:fillRect l="-2833" t="-5970" b="-268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Oval 27"/>
          <p:cNvSpPr/>
          <p:nvPr/>
        </p:nvSpPr>
        <p:spPr>
          <a:xfrm>
            <a:off x="3496430" y="1707261"/>
            <a:ext cx="565877" cy="519452"/>
          </a:xfrm>
          <a:prstGeom prst="ellipse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960076" y="2985947"/>
            <a:ext cx="565877" cy="519452"/>
          </a:xfrm>
          <a:prstGeom prst="ellipse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523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967862" y="981075"/>
                <a:ext cx="2426177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𝐱</m:t>
                          </m:r>
                        </m:e>
                        <m:sup>
                          <m:r>
                            <a:rPr lang="en-US" sz="24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m:rPr>
                          <m:nor/>
                        </m:rPr>
                        <a:rPr lang="en-US" sz="2400" b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sz="24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24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7862" y="981075"/>
                <a:ext cx="2426177" cy="47000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967862" y="1625084"/>
                <a:ext cx="2280240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⇔</m:t>
                      </m:r>
                      <m:sSup>
                        <m:sSupPr>
                          <m:ctrlP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𝐱</m:t>
                          </m:r>
                        </m:e>
                        <m:sup>
                          <m:r>
                            <a:rPr lang="en-US" sz="24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m:rPr>
                          <m:nor/>
                        </m:rPr>
                        <a:rPr lang="en-US" sz="2400" b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sz="24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7862" y="1625084"/>
                <a:ext cx="2280240" cy="47000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967862" y="2453759"/>
                <a:ext cx="3223382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⇔</m:t>
                      </m:r>
                      <m:sSup>
                        <m:sSupPr>
                          <m:ctrlP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𝐱</m:t>
                          </m:r>
                        </m:e>
                        <m:sup>
                          <m:r>
                            <a:rPr lang="en-US" sz="24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m:rPr>
                          <m:nor/>
                        </m:rPr>
                        <a:rPr lang="en-US" sz="2400" b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m:rPr>
                          <m:nor/>
                        </m:rPr>
                        <a:rPr lang="en-US" sz="2400" b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  <m:r>
                        <a:rPr lang="en-US" sz="24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24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7862" y="2453759"/>
                <a:ext cx="3223382" cy="47000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064343" y="3282434"/>
                <a:ext cx="2389820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⇔</m:t>
                      </m:r>
                      <m:sSup>
                        <m:sSupPr>
                          <m:ctrlP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1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𝐱</m:t>
                              </m:r>
                              <m:r>
                                <a:rPr lang="en-US" sz="2400" b="1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1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</m:e>
                        <m:sup>
                          <m:r>
                            <a:rPr lang="en-US" sz="24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4343" y="3282434"/>
                <a:ext cx="2389820" cy="47000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064343" y="3970377"/>
                <a:ext cx="2418291" cy="5052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⇔</m:t>
                      </m:r>
                      <m:r>
                        <a:rPr lang="en-US" sz="24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𝐱</m:t>
                      </m:r>
                      <m:r>
                        <a:rPr lang="en-US" sz="24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4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=±</m:t>
                      </m:r>
                      <m:rad>
                        <m:radPr>
                          <m:degHide m:val="on"/>
                          <m:ctrlP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e>
                      </m:rad>
                    </m:oMath>
                  </m:oMathPara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4343" y="3970377"/>
                <a:ext cx="2418291" cy="50520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041472" y="4799052"/>
                <a:ext cx="2189061" cy="5052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⇔</m:t>
                      </m:r>
                      <m:r>
                        <a:rPr lang="en-US" sz="24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𝐱</m:t>
                      </m:r>
                      <m:r>
                        <a:rPr lang="en-US" sz="24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4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±</m:t>
                      </m:r>
                      <m:rad>
                        <m:radPr>
                          <m:degHide m:val="on"/>
                          <m:ctrlP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e>
                      </m:rad>
                    </m:oMath>
                  </m:oMathPara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1472" y="4799052"/>
                <a:ext cx="2189061" cy="50520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967862" y="340072"/>
            <a:ext cx="2395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solidFill>
                  <a:srgbClr val="FFFF00"/>
                </a:solidFill>
              </a:rPr>
              <a:t>HƯỚNG DẪN:</a:t>
            </a:r>
            <a:endParaRPr lang="en-US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978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33450" y="533400"/>
            <a:ext cx="9182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solidFill>
                  <a:srgbClr val="FFFF00"/>
                </a:solidFill>
              </a:rPr>
              <a:t>Bài tập 2: Khoanh tròn vào đáp án mà em cho là đúng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51765" y="1181924"/>
            <a:ext cx="92773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vi-VN" sz="2000" b="1" dirty="0" smtClean="0">
                <a:solidFill>
                  <a:schemeClr val="bg1"/>
                </a:solidFill>
              </a:rPr>
              <a:t>Phương trình 4x</a:t>
            </a:r>
            <a:r>
              <a:rPr lang="vi-VN" sz="2000" b="1" baseline="30000" dirty="0" smtClean="0">
                <a:solidFill>
                  <a:schemeClr val="bg1"/>
                </a:solidFill>
              </a:rPr>
              <a:t>2</a:t>
            </a:r>
            <a:r>
              <a:rPr lang="vi-VN" sz="2000" b="1" dirty="0" smtClean="0">
                <a:solidFill>
                  <a:schemeClr val="bg1"/>
                </a:solidFill>
              </a:rPr>
              <a:t> – 3 = 0 có nghiệm là.  </a:t>
            </a:r>
            <a:endParaRPr lang="en-US" sz="20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076325" y="1632729"/>
                <a:ext cx="1475469" cy="668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20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en-US" sz="20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 </m:t>
                      </m:r>
                      <m:r>
                        <a:rPr lang="en-US" sz="20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0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=±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20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6325" y="1632729"/>
                <a:ext cx="1475469" cy="66851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611119" y="1661346"/>
                <a:ext cx="1502271" cy="5860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2000" b="1" dirty="0" smtClean="0">
                    <a:solidFill>
                      <a:schemeClr val="bg1"/>
                    </a:solidFill>
                  </a:rPr>
                  <a:t>B</a:t>
                </a:r>
                <a14:m>
                  <m:oMath xmlns:m="http://schemas.openxmlformats.org/officeDocument/2006/math">
                    <m:r>
                      <a:rPr lang="en-US" sz="2000" b="1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m:rPr>
                        <m:nor/>
                      </m:rPr>
                      <a:rPr lang="en-US" sz="20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 </m:t>
                    </m:r>
                    <m:r>
                      <a:rPr lang="en-US" sz="20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000" b="1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=±</m:t>
                    </m:r>
                    <m:f>
                      <m:fPr>
                        <m:ctrlPr>
                          <a:rPr lang="en-US" sz="2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0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b="1" i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e>
                        </m:rad>
                      </m:num>
                      <m:den>
                        <m:r>
                          <a:rPr lang="en-US" sz="2000" b="1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1119" y="1661346"/>
                <a:ext cx="1502271" cy="586058"/>
              </a:xfrm>
              <a:prstGeom prst="rect">
                <a:avLst/>
              </a:prstGeom>
              <a:blipFill rotWithShape="0">
                <a:blip r:embed="rId3"/>
                <a:stretch>
                  <a:fillRect l="-4049" b="-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6393506" y="1520988"/>
                <a:ext cx="1399166" cy="7377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  <m:r>
                        <a:rPr lang="en-US" sz="20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en-US" sz="20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 </m:t>
                      </m:r>
                      <m:r>
                        <a:rPr lang="en-US" sz="20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0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20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1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e>
                          </m:rad>
                        </m:num>
                        <m:den>
                          <m:r>
                            <a:rPr lang="en-US" sz="20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3506" y="1520988"/>
                <a:ext cx="1399166" cy="73776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9164448" y="1520987"/>
                <a:ext cx="1623586" cy="7377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𝑫</m:t>
                      </m:r>
                      <m:r>
                        <a:rPr lang="en-US" sz="20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en-US" sz="20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 </m:t>
                      </m:r>
                      <m:r>
                        <a:rPr lang="en-US" sz="20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0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en-US" sz="20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000" b="1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e>
                          </m:rad>
                        </m:num>
                        <m:den>
                          <m:r>
                            <a:rPr lang="en-US" sz="20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64448" y="1520987"/>
                <a:ext cx="1623586" cy="73776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933450" y="2255644"/>
                <a:ext cx="9277350" cy="7126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2000" b="1" dirty="0" smtClean="0">
                    <a:solidFill>
                      <a:schemeClr val="bg1"/>
                    </a:solidFill>
                  </a:rPr>
                  <a:t>2) Phương trình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vi-VN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vi-VN" sz="2000" b="1" dirty="0" smtClean="0">
                    <a:solidFill>
                      <a:schemeClr val="bg1"/>
                    </a:solidFill>
                  </a:rPr>
                  <a:t>x</a:t>
                </a:r>
                <a:r>
                  <a:rPr lang="vi-VN" sz="2000" b="1" baseline="30000" dirty="0" smtClean="0">
                    <a:solidFill>
                      <a:schemeClr val="bg1"/>
                    </a:solidFill>
                  </a:rPr>
                  <a:t>2</a:t>
                </a:r>
                <a:r>
                  <a:rPr lang="vi-VN" sz="2000" b="1" dirty="0" smtClean="0">
                    <a:solidFill>
                      <a:schemeClr val="bg1"/>
                    </a:solidFill>
                  </a:rPr>
                  <a:t> + 5x = 0 có tập nghiệm là.  </a:t>
                </a:r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450" y="2255644"/>
                <a:ext cx="9277350" cy="712631"/>
              </a:xfrm>
              <a:prstGeom prst="rect">
                <a:avLst/>
              </a:prstGeom>
              <a:blipFill rotWithShape="0">
                <a:blip r:embed="rId6"/>
                <a:stretch>
                  <a:fillRect l="-6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1076325" y="2986601"/>
                <a:ext cx="143064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20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en-US" sz="20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 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sz="20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;</m:t>
                          </m:r>
                          <m:r>
                            <a:rPr lang="vi-VN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6325" y="2986601"/>
                <a:ext cx="1430648" cy="40011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3526303" y="2947584"/>
                <a:ext cx="112659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𝑩</m:t>
                      </m:r>
                      <m:r>
                        <a:rPr lang="en-US" sz="20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en-US" sz="20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 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vi-VN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e>
                      </m:d>
                    </m:oMath>
                  </m:oMathPara>
                </a14:m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6303" y="2947584"/>
                <a:ext cx="1126590" cy="40011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5826735" y="2988456"/>
                <a:ext cx="161339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  <m:r>
                        <a:rPr lang="en-US" sz="20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en-US" sz="20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 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sz="20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;</m:t>
                          </m:r>
                          <m:r>
                            <a:rPr lang="vi-VN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vi-VN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  <m: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</m:oMath>
                  </m:oMathPara>
                </a14:m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6735" y="2988456"/>
                <a:ext cx="1613390" cy="40011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9099062" y="2947583"/>
                <a:ext cx="134940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  <m:r>
                        <a:rPr lang="en-US" sz="20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en-US" sz="20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 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vi-VN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−</m:t>
                          </m:r>
                          <m:r>
                            <a:rPr lang="vi-VN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e>
                      </m:d>
                    </m:oMath>
                  </m:oMathPara>
                </a14:m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99062" y="2947583"/>
                <a:ext cx="1349408" cy="40011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951765" y="3912703"/>
            <a:ext cx="92773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 dirty="0">
                <a:solidFill>
                  <a:schemeClr val="bg1"/>
                </a:solidFill>
              </a:rPr>
              <a:t>3</a:t>
            </a:r>
            <a:r>
              <a:rPr lang="vi-VN" sz="2000" b="1" dirty="0" smtClean="0">
                <a:solidFill>
                  <a:schemeClr val="bg1"/>
                </a:solidFill>
              </a:rPr>
              <a:t>) Phương trình  x</a:t>
            </a:r>
            <a:r>
              <a:rPr lang="vi-VN" sz="2000" b="1" baseline="30000" dirty="0" smtClean="0">
                <a:solidFill>
                  <a:schemeClr val="bg1"/>
                </a:solidFill>
              </a:rPr>
              <a:t>2</a:t>
            </a:r>
            <a:r>
              <a:rPr lang="vi-VN" sz="2000" b="1" dirty="0" smtClean="0">
                <a:solidFill>
                  <a:schemeClr val="bg1"/>
                </a:solidFill>
              </a:rPr>
              <a:t> – 2x - 5 = 0 có tập nghiệm là  </a:t>
            </a:r>
            <a:endParaRPr lang="en-US" sz="20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1076325" y="4561103"/>
                <a:ext cx="2504916" cy="5502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20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vi-VN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vi-VN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vi-VN" sz="20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vi-VN" sz="20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  <m:r>
                                <a:rPr lang="vi-VN" sz="20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; </m:t>
                              </m:r>
                            </m:e>
                          </m:rad>
                          <m:r>
                            <a:rPr lang="vi-VN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vi-VN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vi-VN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vi-VN" sz="20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vi-VN" sz="20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</m:e>
                          </m:rad>
                        </m:e>
                      </m:d>
                    </m:oMath>
                  </m:oMathPara>
                </a14:m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6325" y="4561103"/>
                <a:ext cx="2504916" cy="550215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3968456" y="4609705"/>
                <a:ext cx="1530868" cy="4530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2000" b="1" dirty="0" smtClean="0">
                    <a:solidFill>
                      <a:schemeClr val="bg1"/>
                    </a:solidFill>
                  </a:rPr>
                  <a:t>B</a:t>
                </a:r>
                <a14:m>
                  <m:oMath xmlns:m="http://schemas.openxmlformats.org/officeDocument/2006/math">
                    <m:r>
                      <a:rPr lang="en-US" sz="2000" b="1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m:rPr>
                        <m:nor/>
                      </m:rPr>
                      <a:rPr lang="en-US" sz="20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 </m:t>
                    </m:r>
                    <m:d>
                      <m:dPr>
                        <m:begChr m:val="{"/>
                        <m:endChr m:val="}"/>
                        <m:ctrlPr>
                          <a:rPr lang="en-US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vi-VN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vi-VN" sz="2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vi-VN" sz="20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vi-VN" sz="20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𝟔</m:t>
                            </m:r>
                          </m:e>
                        </m:rad>
                      </m:e>
                    </m:d>
                  </m:oMath>
                </a14:m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8456" y="4609705"/>
                <a:ext cx="1530868" cy="453009"/>
              </a:xfrm>
              <a:prstGeom prst="rect">
                <a:avLst/>
              </a:prstGeom>
              <a:blipFill rotWithShape="0">
                <a:blip r:embed="rId12"/>
                <a:stretch>
                  <a:fillRect l="-4382" b="-189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6559659" y="4619697"/>
                <a:ext cx="1575751" cy="4603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  <m:r>
                        <a:rPr lang="en-US" sz="20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en-US" sz="20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 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vi-VN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vi-VN" sz="20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vi-VN" sz="20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vi-VN" sz="20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𝟔</m:t>
                              </m:r>
                            </m:e>
                          </m:rad>
                        </m:e>
                      </m:d>
                    </m:oMath>
                  </m:oMathPara>
                </a14:m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9659" y="4619697"/>
                <a:ext cx="1575751" cy="460319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8952257" y="4675322"/>
                <a:ext cx="1267591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𝑫</m:t>
                      </m:r>
                      <m:r>
                        <a:rPr lang="en-US" sz="20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en-US" sz="20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 </m:t>
                      </m:r>
                      <m:r>
                        <a:rPr lang="en-US" sz="20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𝑺</m:t>
                      </m:r>
                      <m:r>
                        <a:rPr lang="en-US" sz="20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=∅</m:t>
                      </m:r>
                    </m:oMath>
                  </m:oMathPara>
                </a14:m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2257" y="4675322"/>
                <a:ext cx="1267591" cy="400110"/>
              </a:xfrm>
              <a:prstGeom prst="rect">
                <a:avLst/>
              </a:prstGeom>
              <a:blipFill rotWithShape="0">
                <a:blip r:embed="rId14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837465" y="5205243"/>
            <a:ext cx="101448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 dirty="0" smtClean="0">
                <a:solidFill>
                  <a:schemeClr val="bg1"/>
                </a:solidFill>
              </a:rPr>
              <a:t>4) Trong các phương trình cho dưới đây phương trình nào vô nghiệm.   </a:t>
            </a:r>
            <a:endParaRPr lang="en-US" sz="20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1053241" y="5997059"/>
                <a:ext cx="1823448" cy="4070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20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en-US" sz="20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 </m:t>
                      </m:r>
                      <m:sSup>
                        <m:sSupPr>
                          <m:ctrlP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20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0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vi-VN" sz="20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vi-VN" sz="20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vi-VN" sz="20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3241" y="5997059"/>
                <a:ext cx="1823448" cy="407099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3149933" y="5918893"/>
                <a:ext cx="2180533" cy="4301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2000" b="1" dirty="0" smtClean="0">
                    <a:solidFill>
                      <a:schemeClr val="bg1"/>
                    </a:solidFill>
                  </a:rPr>
                  <a:t>B</a:t>
                </a:r>
                <a14:m>
                  <m:oMath xmlns:m="http://schemas.openxmlformats.org/officeDocument/2006/math">
                    <m:r>
                      <a:rPr lang="en-US" sz="2000" b="1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m:rPr>
                        <m:nor/>
                      </m:rPr>
                      <a:rPr lang="en-US" sz="20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 </m:t>
                    </m:r>
                    <m:rad>
                      <m:radPr>
                        <m:degHide m:val="on"/>
                        <m:ctrlPr>
                          <a:rPr lang="en-US" sz="2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2000" b="1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000" b="1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e>
                    </m:rad>
                    <m:sSup>
                      <m:sSupPr>
                        <m:ctrlPr>
                          <a:rPr lang="en-US" sz="2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000" b="1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2000" b="1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000" b="1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1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9933" y="5918893"/>
                <a:ext cx="2180533" cy="430118"/>
              </a:xfrm>
              <a:prstGeom prst="rect">
                <a:avLst/>
              </a:prstGeom>
              <a:blipFill rotWithShape="0">
                <a:blip r:embed="rId16"/>
                <a:stretch>
                  <a:fillRect l="-3081" t="-1408" b="-239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5922209" y="5935212"/>
                <a:ext cx="2850652" cy="4070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2000" b="1" dirty="0" smtClean="0">
                    <a:solidFill>
                      <a:schemeClr val="bg1"/>
                    </a:solidFill>
                  </a:rPr>
                  <a:t>C.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 </m:t>
                    </m:r>
                    <m:r>
                      <a:rPr lang="en-US" sz="2000" b="1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000" b="1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2000" b="1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b="1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𝟒</m:t>
                    </m:r>
                    <m:sSup>
                      <m:sSupPr>
                        <m:ctrlPr>
                          <a:rPr lang="en-US" sz="2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000" b="1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2000" b="1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b="1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2000" b="1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000" b="1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20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2000" b="1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1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2209" y="5935212"/>
                <a:ext cx="2850652" cy="407099"/>
              </a:xfrm>
              <a:prstGeom prst="rect">
                <a:avLst/>
              </a:prstGeom>
              <a:blipFill rotWithShape="0">
                <a:blip r:embed="rId17"/>
                <a:stretch>
                  <a:fillRect l="-2137" t="-6061" b="-287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9218902" y="5960739"/>
                <a:ext cx="2147254" cy="4070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2000" b="1" dirty="0" smtClean="0">
                    <a:solidFill>
                      <a:schemeClr val="bg1"/>
                    </a:solidFill>
                  </a:rPr>
                  <a:t>D.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 </m:t>
                    </m:r>
                    <m:r>
                      <a:rPr lang="en-US" sz="2000" b="1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2000" b="1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b="1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𝟒</m:t>
                    </m:r>
                    <m:sSup>
                      <m:sSupPr>
                        <m:ctrlPr>
                          <a:rPr lang="en-US" sz="2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2000" b="1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2000" b="1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b="1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2000" b="1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1" i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18902" y="5960739"/>
                <a:ext cx="2147254" cy="407099"/>
              </a:xfrm>
              <a:prstGeom prst="rect">
                <a:avLst/>
              </a:prstGeom>
              <a:blipFill rotWithShape="0">
                <a:blip r:embed="rId18"/>
                <a:stretch>
                  <a:fillRect l="-2833" t="-5970" b="-268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Oval 27"/>
          <p:cNvSpPr/>
          <p:nvPr/>
        </p:nvSpPr>
        <p:spPr>
          <a:xfrm>
            <a:off x="3496430" y="1707261"/>
            <a:ext cx="565877" cy="519452"/>
          </a:xfrm>
          <a:prstGeom prst="ellipse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951765" y="2985947"/>
            <a:ext cx="565877" cy="519452"/>
          </a:xfrm>
          <a:prstGeom prst="ellipse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933450" y="4590130"/>
            <a:ext cx="565877" cy="519452"/>
          </a:xfrm>
          <a:prstGeom prst="ellipse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9064864" y="5914765"/>
            <a:ext cx="565877" cy="519452"/>
          </a:xfrm>
          <a:prstGeom prst="ellipse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812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87786" y="1796809"/>
                <a:ext cx="2896690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vi-VN" sz="2400" b="1" dirty="0">
                    <a:solidFill>
                      <a:schemeClr val="bg1"/>
                    </a:solidFill>
                  </a:rPr>
                  <a:t>d</a:t>
                </a:r>
                <a:r>
                  <a:rPr lang="vi-VN" sz="2400" b="1" dirty="0" smtClean="0">
                    <a:solidFill>
                      <a:schemeClr val="bg1"/>
                    </a:solidFill>
                  </a:rPr>
                  <a:t>) </a:t>
                </a:r>
                <a14:m>
                  <m:oMath xmlns:m="http://schemas.openxmlformats.org/officeDocument/2006/math">
                    <m:r>
                      <a:rPr lang="en-US" sz="24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sSup>
                      <m:sSupPr>
                        <m:ctrlPr>
                          <a:rPr lang="en-US" sz="2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𝐱</m:t>
                        </m:r>
                      </m:e>
                      <m:sup>
                        <m:r>
                          <a:rPr lang="en-US" sz="2400" b="1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vi-VN" sz="24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vi-VN" sz="24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𝟓</m:t>
                    </m:r>
                    <m:r>
                      <m:rPr>
                        <m:nor/>
                      </m:rPr>
                      <a:rPr lang="vi-VN" sz="24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x</m:t>
                    </m:r>
                    <m:r>
                      <a:rPr lang="vi-VN" sz="24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vi-VN" sz="24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vi-VN" sz="24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vi-VN" sz="24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786" y="1796809"/>
                <a:ext cx="2896690" cy="470000"/>
              </a:xfrm>
              <a:prstGeom prst="rect">
                <a:avLst/>
              </a:prstGeom>
              <a:blipFill rotWithShape="0">
                <a:blip r:embed="rId2"/>
                <a:stretch>
                  <a:fillRect l="-3368" t="-7792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135414" y="2531127"/>
                <a:ext cx="2673809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⇔</m:t>
                      </m:r>
                      <m:r>
                        <a:rPr lang="en-US" sz="24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sSup>
                        <m:sSupPr>
                          <m:ctrlP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en-US" sz="24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m:rPr>
                          <m:nor/>
                        </m:rPr>
                        <a:rPr lang="en-US" sz="24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sz="24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24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414" y="2531127"/>
                <a:ext cx="2673809" cy="47000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135414" y="3111312"/>
                <a:ext cx="2706638" cy="791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⇔</m:t>
                      </m:r>
                      <m:sSup>
                        <m:sSupPr>
                          <m:ctrlP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n-US" sz="24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24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4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4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24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414" y="3111312"/>
                <a:ext cx="2706638" cy="79130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66827" y="4078527"/>
                <a:ext cx="4164858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⇔</m:t>
                      </m:r>
                      <m:sSup>
                        <m:sSupPr>
                          <m:ctrlP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24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24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4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4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vi-VN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    </m:t>
                      </m:r>
                      <m:r>
                        <a:rPr lang="vi-VN" sz="24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            </m:t>
                      </m:r>
                      <m:r>
                        <a:rPr lang="en-US" sz="24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24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vi-VN" sz="24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   </m:t>
                      </m:r>
                    </m:oMath>
                  </m:oMathPara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27" y="4078527"/>
                <a:ext cx="4164858" cy="47000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66827" y="5013457"/>
                <a:ext cx="3451522" cy="10045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⇔</m:t>
                      </m:r>
                      <m:sSup>
                        <m:sSupPr>
                          <m:ctrlP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400" b="1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2400" b="1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1" i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</m:num>
                                <m:den>
                                  <m:r>
                                    <a:rPr lang="en-US" sz="2400" b="1" i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𝟒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4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24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24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𝟐𝟓</m:t>
                          </m:r>
                        </m:num>
                        <m:den>
                          <m:r>
                            <a:rPr lang="vi-VN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𝟏𝟔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27" y="5013457"/>
                <a:ext cx="3451522" cy="100457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4613544" y="1466854"/>
                <a:ext cx="2671885" cy="10045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⇔</m:t>
                      </m:r>
                      <m:sSup>
                        <m:sSupPr>
                          <m:ctrlP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400" b="1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2400" b="1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1" i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</m:num>
                                <m:den>
                                  <m:r>
                                    <a:rPr lang="en-US" sz="2400" b="1" i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𝟒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4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vi-VN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𝟏𝟔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3544" y="1466854"/>
                <a:ext cx="2671885" cy="100457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4613544" y="3053289"/>
                <a:ext cx="2620654" cy="9221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⇔</m:t>
                      </m:r>
                      <m:d>
                        <m:dPr>
                          <m:ctrlP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4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4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1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num>
                            <m:den>
                              <m:r>
                                <a:rPr lang="en-US" sz="2400" b="1" i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den>
                          </m:f>
                        </m:e>
                      </m:d>
                      <m:r>
                        <a:rPr lang="en-US" sz="24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=±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vi-VN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3544" y="3053289"/>
                <a:ext cx="2620654" cy="92217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4718140" y="4289940"/>
                <a:ext cx="2375202" cy="16072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⇔</m:t>
                      </m:r>
                      <m:d>
                        <m:dPr>
                          <m:begChr m:val="["/>
                          <m:endChr m:val=""/>
                          <m:ctrlP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b="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US" sz="2400" b="1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US" sz="2400" b="1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b="1" i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</m:num>
                                  <m:den>
                                    <m:r>
                                      <a:rPr lang="en-US" sz="2400" b="1" i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den>
                                </m:f>
                                <m:r>
                                  <a:rPr lang="en-US" sz="2400" b="1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400" b="1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vi-VN" sz="24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vi-VN" sz="24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en-US" sz="2400" b="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US" sz="2400" b="1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US" sz="2400" b="1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b="1" i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</m:num>
                                  <m:den>
                                    <m:r>
                                      <a:rPr lang="en-US" sz="2400" b="1" i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den>
                                </m:f>
                                <m:r>
                                  <a:rPr lang="en-US" sz="2400" b="1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f>
                                  <m:fPr>
                                    <m:ctrlPr>
                                      <a:rPr lang="en-US" sz="2400" b="1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vi-VN" sz="24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vi-VN" sz="24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8140" y="4289940"/>
                <a:ext cx="2375202" cy="160723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8018444" y="1213665"/>
                <a:ext cx="2375202" cy="16072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⇔</m:t>
                      </m:r>
                      <m:d>
                        <m:dPr>
                          <m:begChr m:val="["/>
                          <m:endChr m:val=""/>
                          <m:ctrlP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b="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US" sz="2400" b="1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400" b="1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vi-VN" sz="24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vi-VN" sz="24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den>
                                </m:f>
                                <m:r>
                                  <a:rPr lang="en-US" sz="2400" b="1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sz="2400" b="1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b="1" i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</m:num>
                                  <m:den>
                                    <m:r>
                                      <a:rPr lang="en-US" sz="2400" b="1" i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en-US" sz="2400" b="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US" sz="2400" b="1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f>
                                  <m:fPr>
                                    <m:ctrlPr>
                                      <a:rPr lang="en-US" sz="2400" b="1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vi-VN" sz="24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num>
                                  <m:den>
                                    <m:r>
                                      <a:rPr lang="vi-VN" sz="24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den>
                                </m:f>
                                <m:r>
                                  <a:rPr lang="en-US" sz="2400" b="1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sz="2400" b="1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b="1" i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</m:num>
                                  <m:den>
                                    <m:r>
                                      <a:rPr lang="en-US" sz="2400" b="1" i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8444" y="1213665"/>
                <a:ext cx="2375202" cy="1607235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8064832" y="3474071"/>
                <a:ext cx="1791388" cy="12661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⇔</m:t>
                      </m:r>
                      <m:d>
                        <m:dPr>
                          <m:begChr m:val="["/>
                          <m:endChr m:val=""/>
                          <m:ctrlP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b="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US" sz="2400" b="1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400" b="1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vi-VN" sz="24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vi-VN" sz="24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vi-VN" sz="24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en-US" sz="2400" b="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US" sz="2400" b="1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vi-VN" sz="2400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vi-VN" sz="2400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4832" y="3474071"/>
                <a:ext cx="1791388" cy="1266180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8108471" y="5011244"/>
            <a:ext cx="7717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 dirty="0" smtClean="0">
                <a:solidFill>
                  <a:schemeClr val="bg1"/>
                </a:solidFill>
              </a:rPr>
              <a:t>Vậy phương trìnhcó hai nghiệm:</a:t>
            </a:r>
          </a:p>
          <a:p>
            <a:r>
              <a:rPr lang="vi-VN" sz="2000" b="1" dirty="0" smtClean="0">
                <a:solidFill>
                  <a:schemeClr val="bg1"/>
                </a:solidFill>
              </a:rPr>
              <a:t>       </a:t>
            </a:r>
            <a:endParaRPr lang="en-US" sz="20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8240539" y="5418764"/>
                <a:ext cx="2833148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24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24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vi-VN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vi-VN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2400" b="1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;</m:t>
                      </m:r>
                      <m:r>
                        <m:rPr>
                          <m:nor/>
                        </m:rPr>
                        <a:rPr lang="en-US" sz="24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 </m:t>
                      </m:r>
                      <m:sSub>
                        <m:sSubPr>
                          <m:ctrlP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sz="2400" b="1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vi-VN" sz="24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vi-VN" sz="24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0539" y="5418764"/>
                <a:ext cx="2833148" cy="783804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/>
          <p:cNvCxnSpPr/>
          <p:nvPr/>
        </p:nvCxnSpPr>
        <p:spPr>
          <a:xfrm>
            <a:off x="8108471" y="1193693"/>
            <a:ext cx="0" cy="57272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725445" y="1378114"/>
            <a:ext cx="0" cy="54798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731157" y="3770745"/>
                <a:ext cx="1095375" cy="10045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vi-VN" sz="24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sz="2400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b="1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</m:num>
                                <m:den>
                                  <m:r>
                                    <a:rPr lang="en-US" sz="2400" b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𝟒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400" b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24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1157" y="3770745"/>
                <a:ext cx="1095375" cy="1004570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838319" y="3948944"/>
                <a:ext cx="402651" cy="7913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vi-VN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8319" y="3948944"/>
                <a:ext cx="402651" cy="791307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125261" y="3811242"/>
                <a:ext cx="1095375" cy="10045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vi-VN" sz="2400" b="1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sz="2400" b="1" i="1">
                                  <a:solidFill>
                                    <a:srgbClr val="FFFF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b="1" i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𝟓</m:t>
                                  </m:r>
                                </m:num>
                                <m:den>
                                  <m:r>
                                    <a:rPr lang="en-US" sz="2400" b="1">
                                      <a:solidFill>
                                        <a:srgbClr val="FFFF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𝟒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400" b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24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5261" y="3811242"/>
                <a:ext cx="1095375" cy="1004570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66827" y="615136"/>
            <a:ext cx="73295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solidFill>
                  <a:srgbClr val="FFFF00"/>
                </a:solidFill>
              </a:rPr>
              <a:t>Bài tập 3: </a:t>
            </a:r>
            <a:r>
              <a:rPr lang="vi-VN" sz="2400" b="1" dirty="0">
                <a:solidFill>
                  <a:srgbClr val="FFFF00"/>
                </a:solidFill>
              </a:rPr>
              <a:t>Giải phương </a:t>
            </a:r>
            <a:r>
              <a:rPr lang="vi-VN" sz="2400" b="1" dirty="0" smtClean="0">
                <a:solidFill>
                  <a:srgbClr val="FFFF00"/>
                </a:solidFill>
              </a:rPr>
              <a:t>trình</a:t>
            </a:r>
            <a:endParaRPr lang="en-US" sz="2400" b="1" dirty="0">
              <a:solidFill>
                <a:srgbClr val="FFFF00"/>
              </a:solidFill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80617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21" grpId="0"/>
      <p:bldP spid="22" grpId="0"/>
      <p:bldP spid="23" grpId="0"/>
      <p:bldP spid="3" grpId="0"/>
      <p:bldP spid="2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786754749"/>
              </p:ext>
            </p:extLst>
          </p:nvPr>
        </p:nvGraphicFramePr>
        <p:xfrm>
          <a:off x="617378" y="160401"/>
          <a:ext cx="11402568" cy="6556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81161" y="2820973"/>
            <a:ext cx="27050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b="1" dirty="0" smtClean="0">
                <a:solidFill>
                  <a:schemeClr val="bg1"/>
                </a:solidFill>
              </a:rPr>
              <a:t>Phương trình bậc hai một ẩn</a:t>
            </a:r>
            <a:endParaRPr lang="en-US" sz="28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318578" y="1545910"/>
                <a:ext cx="364177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vi-VN" sz="2400" b="1" dirty="0">
                    <a:solidFill>
                      <a:srgbClr val="FFFF00"/>
                    </a:solidFill>
                  </a:rPr>
                  <a:t>a</a:t>
                </a:r>
                <a:r>
                  <a:rPr lang="vi-VN" sz="2400" b="1" dirty="0" smtClean="0">
                    <a:solidFill>
                      <a:srgbClr val="FFFF00"/>
                    </a:solidFill>
                  </a:rPr>
                  <a:t>x</a:t>
                </a:r>
                <a:r>
                  <a:rPr lang="vi-VN" sz="2400" b="1" baseline="30000" dirty="0" smtClean="0">
                    <a:solidFill>
                      <a:srgbClr val="FFFF00"/>
                    </a:solidFill>
                  </a:rPr>
                  <a:t>2 </a:t>
                </a:r>
                <a:r>
                  <a:rPr lang="vi-VN" sz="2400" b="1" dirty="0" smtClean="0">
                    <a:solidFill>
                      <a:srgbClr val="FFFF00"/>
                    </a:solidFill>
                  </a:rPr>
                  <a:t>+ bx = 0        (a</a:t>
                </a:r>
                <a14:m>
                  <m:oMath xmlns:m="http://schemas.openxmlformats.org/officeDocument/2006/math">
                    <m:r>
                      <a:rPr lang="vi-VN" sz="2400" b="1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vi-VN" sz="2400" b="1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vi-VN" sz="2400" b="1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8578" y="1545910"/>
                <a:ext cx="3641774" cy="461665"/>
              </a:xfrm>
              <a:prstGeom prst="rect">
                <a:avLst/>
              </a:prstGeom>
              <a:blipFill rotWithShape="0">
                <a:blip r:embed="rId7"/>
                <a:stretch>
                  <a:fillRect l="-2680" t="-9333" b="-3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5913965" y="2888294"/>
            <a:ext cx="941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solidFill>
                  <a:srgbClr val="FFFF00"/>
                </a:solidFill>
              </a:rPr>
              <a:t>Cách giải </a:t>
            </a:r>
            <a:endParaRPr lang="en-US" sz="2400" b="1" dirty="0">
              <a:solidFill>
                <a:srgbClr val="FFFF00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7097872" y="1961408"/>
            <a:ext cx="1191038" cy="739845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438518" y="3190757"/>
            <a:ext cx="850392" cy="279659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27" idx="1"/>
          </p:cNvCxnSpPr>
          <p:nvPr/>
        </p:nvCxnSpPr>
        <p:spPr>
          <a:xfrm>
            <a:off x="7191375" y="3807805"/>
            <a:ext cx="1087364" cy="1047517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8278739" y="3200616"/>
                <a:ext cx="368161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vi-VN" sz="2400" b="1" dirty="0">
                    <a:solidFill>
                      <a:srgbClr val="FFFF00"/>
                    </a:solidFill>
                  </a:rPr>
                  <a:t>a</a:t>
                </a:r>
                <a:r>
                  <a:rPr lang="vi-VN" sz="2400" b="1" dirty="0" smtClean="0">
                    <a:solidFill>
                      <a:srgbClr val="FFFF00"/>
                    </a:solidFill>
                  </a:rPr>
                  <a:t>x</a:t>
                </a:r>
                <a:r>
                  <a:rPr lang="vi-VN" sz="2400" b="1" baseline="30000" dirty="0" smtClean="0">
                    <a:solidFill>
                      <a:srgbClr val="FFFF00"/>
                    </a:solidFill>
                  </a:rPr>
                  <a:t>2 </a:t>
                </a:r>
                <a:r>
                  <a:rPr lang="vi-VN" sz="2400" b="1" dirty="0" smtClean="0">
                    <a:solidFill>
                      <a:srgbClr val="FFFF00"/>
                    </a:solidFill>
                  </a:rPr>
                  <a:t>+ c = 0            (a</a:t>
                </a:r>
                <a14:m>
                  <m:oMath xmlns:m="http://schemas.openxmlformats.org/officeDocument/2006/math">
                    <m:r>
                      <a:rPr lang="vi-VN" sz="2400" b="1" i="1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vi-VN" sz="2400" b="1" i="1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vi-VN" sz="2400" b="1" i="1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8739" y="3200616"/>
                <a:ext cx="3681613" cy="461665"/>
              </a:xfrm>
              <a:prstGeom prst="rect">
                <a:avLst/>
              </a:prstGeom>
              <a:blipFill rotWithShape="0">
                <a:blip r:embed="rId8"/>
                <a:stretch>
                  <a:fillRect l="-2483" t="-9211" b="-30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8278739" y="4624489"/>
                <a:ext cx="436697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vi-VN" sz="2400" b="1" dirty="0">
                    <a:solidFill>
                      <a:srgbClr val="FFFF00"/>
                    </a:solidFill>
                  </a:rPr>
                  <a:t>a</a:t>
                </a:r>
                <a:r>
                  <a:rPr lang="vi-VN" sz="2400" b="1" dirty="0" smtClean="0">
                    <a:solidFill>
                      <a:srgbClr val="FFFF00"/>
                    </a:solidFill>
                  </a:rPr>
                  <a:t>x</a:t>
                </a:r>
                <a:r>
                  <a:rPr lang="vi-VN" sz="2400" b="1" baseline="30000" dirty="0" smtClean="0">
                    <a:solidFill>
                      <a:srgbClr val="FFFF00"/>
                    </a:solidFill>
                  </a:rPr>
                  <a:t>2 </a:t>
                </a:r>
                <a:r>
                  <a:rPr lang="vi-VN" sz="2400" b="1" dirty="0" smtClean="0">
                    <a:solidFill>
                      <a:srgbClr val="FFFF00"/>
                    </a:solidFill>
                  </a:rPr>
                  <a:t>+ bx + c = 0     (a </a:t>
                </a:r>
                <a14:m>
                  <m:oMath xmlns:m="http://schemas.openxmlformats.org/officeDocument/2006/math">
                    <m:r>
                      <a:rPr lang="vi-VN" sz="2400" b="1" i="1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vi-VN" sz="2400" b="1" i="1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vi-VN" sz="2400" b="1" i="1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8739" y="4624489"/>
                <a:ext cx="4366976" cy="461665"/>
              </a:xfrm>
              <a:prstGeom prst="rect">
                <a:avLst/>
              </a:prstGeom>
              <a:blipFill rotWithShape="0">
                <a:blip r:embed="rId9"/>
                <a:stretch>
                  <a:fillRect l="-2095" t="-9333" b="-3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335711" y="309387"/>
                <a:ext cx="419893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vi-VN" sz="2400" b="1" dirty="0" smtClean="0">
                    <a:solidFill>
                      <a:srgbClr val="FFFF00"/>
                    </a:solidFill>
                  </a:rPr>
                  <a:t>ax</a:t>
                </a:r>
                <a:r>
                  <a:rPr lang="vi-VN" sz="2400" b="1" baseline="30000" dirty="0" smtClean="0">
                    <a:solidFill>
                      <a:srgbClr val="FFFF00"/>
                    </a:solidFill>
                  </a:rPr>
                  <a:t>2 </a:t>
                </a:r>
                <a:r>
                  <a:rPr lang="vi-VN" sz="2400" b="1" dirty="0" smtClean="0">
                    <a:solidFill>
                      <a:srgbClr val="FFFF00"/>
                    </a:solidFill>
                  </a:rPr>
                  <a:t>+ bx + c = 0  (a</a:t>
                </a:r>
                <a14:m>
                  <m:oMath xmlns:m="http://schemas.openxmlformats.org/officeDocument/2006/math">
                    <m:r>
                      <a:rPr lang="vi-VN" sz="2400" b="1" i="1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vi-VN" sz="2400" b="1" i="1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vi-VN" sz="2400" b="1" i="1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5711" y="309387"/>
                <a:ext cx="4198937" cy="461665"/>
              </a:xfrm>
              <a:prstGeom prst="rect">
                <a:avLst/>
              </a:prstGeom>
              <a:blipFill rotWithShape="0">
                <a:blip r:embed="rId10"/>
                <a:stretch>
                  <a:fillRect l="-2177" t="-9333" b="-3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5218240" y="873536"/>
            <a:ext cx="1117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solidFill>
                  <a:srgbClr val="FFFF00"/>
                </a:solidFill>
              </a:rPr>
              <a:t>Định nghĩa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715336" y="5410051"/>
            <a:ext cx="203450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vi-VN" sz="2400" b="1" dirty="0">
                <a:solidFill>
                  <a:schemeClr val="bg1"/>
                </a:solidFill>
              </a:rPr>
              <a:t>Công thức </a:t>
            </a:r>
            <a:r>
              <a:rPr lang="vi-VN" sz="2400" b="1" dirty="0" smtClean="0">
                <a:solidFill>
                  <a:schemeClr val="bg1"/>
                </a:solidFill>
              </a:rPr>
              <a:t>nghiệm</a:t>
            </a:r>
            <a:endParaRPr lang="en-US" sz="2400" b="1" dirty="0">
              <a:solidFill>
                <a:schemeClr val="bg1"/>
              </a:solidFill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03530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/>
      <p:bldP spid="7" grpId="0"/>
      <p:bldP spid="22" grpId="0"/>
      <p:bldP spid="27" grpId="0"/>
      <p:bldP spid="29" grpId="0"/>
      <p:bldP spid="34" grpId="0"/>
      <p:bldP spid="3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76425" y="1438275"/>
            <a:ext cx="783907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vi-VN" sz="4000" b="1" dirty="0" smtClean="0">
                <a:solidFill>
                  <a:srgbClr val="FFFF00"/>
                </a:solidFill>
              </a:rPr>
              <a:t>BÀI TẬP VỀ NHÀ</a:t>
            </a:r>
          </a:p>
          <a:p>
            <a:pPr>
              <a:lnSpc>
                <a:spcPct val="150000"/>
              </a:lnSpc>
            </a:pPr>
            <a:r>
              <a:rPr lang="vi-VN" sz="3600" b="1" dirty="0" smtClean="0">
                <a:solidFill>
                  <a:srgbClr val="FFFF00"/>
                </a:solidFill>
              </a:rPr>
              <a:t>Bài 11,12,13 ( SGK – Trang 42)</a:t>
            </a:r>
          </a:p>
          <a:p>
            <a:r>
              <a:rPr lang="vi-VN" sz="3600" b="1" dirty="0" smtClean="0">
                <a:solidFill>
                  <a:srgbClr val="FFFF00"/>
                </a:solidFill>
              </a:rPr>
              <a:t>Bài 17, 18 ( SBT – Trang 40)</a:t>
            </a:r>
            <a:endParaRPr lang="en-US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38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TextBox 3"/>
          <p:cNvSpPr txBox="1"/>
          <p:nvPr/>
        </p:nvSpPr>
        <p:spPr>
          <a:xfrm>
            <a:off x="315722" y="1265936"/>
            <a:ext cx="11636248" cy="132343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endParaRPr lang="en-US" sz="4000" b="1" dirty="0" smtClean="0">
              <a:solidFill>
                <a:srgbClr val="FFFF00"/>
              </a:solidFill>
            </a:endParaRPr>
          </a:p>
          <a:p>
            <a:pPr algn="ctr"/>
            <a:r>
              <a:rPr lang="vi-VN" sz="4000" b="1" dirty="0" smtClean="0">
                <a:solidFill>
                  <a:srgbClr val="FFFF00"/>
                </a:solidFill>
              </a:rPr>
              <a:t>PHƯƠNG TRÌNH BẬC HAI MỘT ẨN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82140" y="5146039"/>
            <a:ext cx="7965440" cy="1315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vi-VN" sz="2800" b="1" dirty="0" smtClean="0">
                <a:solidFill>
                  <a:srgbClr val="FFFF00"/>
                </a:solidFill>
              </a:rPr>
              <a:t>Giáo viên dạy  : Lương Thị Liên</a:t>
            </a:r>
          </a:p>
          <a:p>
            <a:pPr algn="ctr">
              <a:lnSpc>
                <a:spcPct val="150000"/>
              </a:lnSpc>
            </a:pPr>
            <a:r>
              <a:rPr lang="vi-VN" sz="2800" b="1" dirty="0" smtClean="0">
                <a:solidFill>
                  <a:srgbClr val="FFFF00"/>
                </a:solidFill>
              </a:rPr>
              <a:t>Trường THCS Thái Thịnh – Quận Đống Đa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388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6978" y="291322"/>
            <a:ext cx="115619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solidFill>
                  <a:srgbClr val="FFFF00"/>
                </a:solidFill>
              </a:rPr>
              <a:t>Bài toán mở đầu:</a:t>
            </a:r>
            <a:endParaRPr lang="vi-VN" sz="2400" b="1" dirty="0">
              <a:solidFill>
                <a:srgbClr val="FFFF00"/>
              </a:solidFill>
            </a:endParaRPr>
          </a:p>
          <a:p>
            <a:r>
              <a:rPr lang="vi-VN" sz="2400" b="1" dirty="0" smtClean="0">
                <a:solidFill>
                  <a:schemeClr val="bg1"/>
                </a:solidFill>
              </a:rPr>
              <a:t>Trên một thửa đất hình chữ nhật có chiều dài là 32m, chiều rộng là 24m người ta định làm một vườn cây cảnh có con đường đi xung quanh ( Hình vẽ). </a:t>
            </a:r>
          </a:p>
          <a:p>
            <a:r>
              <a:rPr lang="vi-VN" sz="2400" b="1" dirty="0" smtClean="0">
                <a:solidFill>
                  <a:schemeClr val="bg1"/>
                </a:solidFill>
              </a:rPr>
              <a:t>Hỏi bề rộng của mặt đường là bao nhiêu để diện tích phần đất còn lại là 560m</a:t>
            </a:r>
            <a:r>
              <a:rPr lang="vi-VN" sz="2400" b="1" baseline="30000" dirty="0" smtClean="0">
                <a:solidFill>
                  <a:schemeClr val="bg1"/>
                </a:solidFill>
              </a:rPr>
              <a:t>2</a:t>
            </a:r>
            <a:r>
              <a:rPr lang="vi-VN" sz="2400" b="1" dirty="0" smtClean="0">
                <a:solidFill>
                  <a:schemeClr val="bg1"/>
                </a:solidFill>
              </a:rPr>
              <a:t>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5725753" y="1076152"/>
            <a:ext cx="2152650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8366760" y="1076152"/>
            <a:ext cx="2152650" cy="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6810735" y="1832638"/>
            <a:ext cx="4633912" cy="11488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4"/>
          <p:cNvGrpSpPr>
            <a:grpSpLocks/>
          </p:cNvGrpSpPr>
          <p:nvPr/>
        </p:nvGrpSpPr>
        <p:grpSpPr bwMode="auto">
          <a:xfrm>
            <a:off x="6656857" y="2008367"/>
            <a:ext cx="4139730" cy="2352675"/>
            <a:chOff x="-116" y="774"/>
            <a:chExt cx="2708" cy="1482"/>
          </a:xfrm>
        </p:grpSpPr>
        <p:grpSp>
          <p:nvGrpSpPr>
            <p:cNvPr id="9" name="Group 5"/>
            <p:cNvGrpSpPr>
              <a:grpSpLocks/>
            </p:cNvGrpSpPr>
            <p:nvPr/>
          </p:nvGrpSpPr>
          <p:grpSpPr bwMode="auto">
            <a:xfrm>
              <a:off x="-116" y="774"/>
              <a:ext cx="2708" cy="1482"/>
              <a:chOff x="508" y="774"/>
              <a:chExt cx="2708" cy="1482"/>
            </a:xfrm>
          </p:grpSpPr>
          <p:sp>
            <p:nvSpPr>
              <p:cNvPr id="11" name="Rectangle 6"/>
              <p:cNvSpPr>
                <a:spLocks noChangeArrowheads="1"/>
              </p:cNvSpPr>
              <p:nvPr/>
            </p:nvSpPr>
            <p:spPr bwMode="auto">
              <a:xfrm>
                <a:off x="1056" y="1152"/>
                <a:ext cx="2160" cy="1104"/>
              </a:xfrm>
              <a:prstGeom prst="rect">
                <a:avLst/>
              </a:prstGeom>
              <a:noFill/>
              <a:ln w="28575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 sz="2400">
                  <a:latin typeface=".VnTime" pitchFamily="34" charset="0"/>
                </a:endParaRPr>
              </a:p>
            </p:txBody>
          </p:sp>
          <p:sp>
            <p:nvSpPr>
              <p:cNvPr id="12" name="Rectangle 7"/>
              <p:cNvSpPr>
                <a:spLocks noChangeArrowheads="1"/>
              </p:cNvSpPr>
              <p:nvPr/>
            </p:nvSpPr>
            <p:spPr bwMode="auto">
              <a:xfrm>
                <a:off x="1296" y="1392"/>
                <a:ext cx="1680" cy="624"/>
              </a:xfrm>
              <a:prstGeom prst="rect">
                <a:avLst/>
              </a:prstGeom>
              <a:noFill/>
              <a:ln w="38100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 sz="2400">
                  <a:latin typeface=".VnTime" pitchFamily="34" charset="0"/>
                </a:endParaRPr>
              </a:p>
            </p:txBody>
          </p:sp>
          <p:sp>
            <p:nvSpPr>
              <p:cNvPr id="13" name="Line 8"/>
              <p:cNvSpPr>
                <a:spLocks noChangeShapeType="1"/>
              </p:cNvSpPr>
              <p:nvPr/>
            </p:nvSpPr>
            <p:spPr bwMode="auto">
              <a:xfrm>
                <a:off x="2119" y="1152"/>
                <a:ext cx="0" cy="24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Line 9"/>
              <p:cNvSpPr>
                <a:spLocks noChangeShapeType="1"/>
              </p:cNvSpPr>
              <p:nvPr/>
            </p:nvSpPr>
            <p:spPr bwMode="auto">
              <a:xfrm>
                <a:off x="1056" y="1728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Line 10"/>
              <p:cNvSpPr>
                <a:spLocks noChangeShapeType="1"/>
              </p:cNvSpPr>
              <p:nvPr/>
            </p:nvSpPr>
            <p:spPr bwMode="auto">
              <a:xfrm flipV="1">
                <a:off x="2976" y="1728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Line 11"/>
              <p:cNvSpPr>
                <a:spLocks noChangeShapeType="1"/>
              </p:cNvSpPr>
              <p:nvPr/>
            </p:nvSpPr>
            <p:spPr bwMode="auto">
              <a:xfrm>
                <a:off x="2119" y="2016"/>
                <a:ext cx="0" cy="24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7" name="Group 12"/>
              <p:cNvGrpSpPr>
                <a:grpSpLocks/>
              </p:cNvGrpSpPr>
              <p:nvPr/>
            </p:nvGrpSpPr>
            <p:grpSpPr bwMode="auto">
              <a:xfrm>
                <a:off x="1056" y="774"/>
                <a:ext cx="2160" cy="330"/>
                <a:chOff x="1632" y="2070"/>
                <a:chExt cx="2160" cy="330"/>
              </a:xfrm>
            </p:grpSpPr>
            <p:grpSp>
              <p:nvGrpSpPr>
                <p:cNvPr id="23" name="Group 13"/>
                <p:cNvGrpSpPr>
                  <a:grpSpLocks/>
                </p:cNvGrpSpPr>
                <p:nvPr/>
              </p:nvGrpSpPr>
              <p:grpSpPr bwMode="auto">
                <a:xfrm>
                  <a:off x="1632" y="2304"/>
                  <a:ext cx="2160" cy="96"/>
                  <a:chOff x="1632" y="2304"/>
                  <a:chExt cx="2160" cy="96"/>
                </a:xfrm>
              </p:grpSpPr>
              <p:sp>
                <p:nvSpPr>
                  <p:cNvPr id="25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1632" y="2352"/>
                    <a:ext cx="2160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bg1"/>
                    </a:solidFill>
                    <a:round/>
                    <a:headEnd type="triangle" w="med" len="med"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1632" y="230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7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3792" y="230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4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2514" y="2070"/>
                  <a:ext cx="587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</a:pPr>
                  <a:r>
                    <a:rPr lang="en-US" altLang="en-US" sz="2400" b="1" dirty="0">
                      <a:solidFill>
                        <a:srgbClr val="FFFF00"/>
                      </a:solidFill>
                      <a:latin typeface=".VnTime" pitchFamily="34" charset="0"/>
                    </a:rPr>
                    <a:t>32m</a:t>
                  </a:r>
                </a:p>
              </p:txBody>
            </p:sp>
          </p:grpSp>
          <p:grpSp>
            <p:nvGrpSpPr>
              <p:cNvPr id="18" name="Group 18"/>
              <p:cNvGrpSpPr>
                <a:grpSpLocks/>
              </p:cNvGrpSpPr>
              <p:nvPr/>
            </p:nvGrpSpPr>
            <p:grpSpPr bwMode="auto">
              <a:xfrm>
                <a:off x="508" y="1152"/>
                <a:ext cx="548" cy="1104"/>
                <a:chOff x="1084" y="2496"/>
                <a:chExt cx="548" cy="1104"/>
              </a:xfrm>
            </p:grpSpPr>
            <p:sp>
              <p:nvSpPr>
                <p:cNvPr id="19" name="Line 19"/>
                <p:cNvSpPr>
                  <a:spLocks noChangeShapeType="1"/>
                </p:cNvSpPr>
                <p:nvPr/>
              </p:nvSpPr>
              <p:spPr bwMode="auto">
                <a:xfrm>
                  <a:off x="1536" y="2496"/>
                  <a:ext cx="0" cy="1104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" name="Line 20"/>
                <p:cNvSpPr>
                  <a:spLocks noChangeShapeType="1"/>
                </p:cNvSpPr>
                <p:nvPr/>
              </p:nvSpPr>
              <p:spPr bwMode="auto">
                <a:xfrm>
                  <a:off x="1488" y="2496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" name="Line 21"/>
                <p:cNvSpPr>
                  <a:spLocks noChangeShapeType="1"/>
                </p:cNvSpPr>
                <p:nvPr/>
              </p:nvSpPr>
              <p:spPr bwMode="auto">
                <a:xfrm>
                  <a:off x="1488" y="3600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1084" y="2908"/>
                  <a:ext cx="548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r>
                    <a:rPr lang="en-US" altLang="en-US" sz="2400" b="1" dirty="0">
                      <a:solidFill>
                        <a:srgbClr val="FFFF00"/>
                      </a:solidFill>
                      <a:latin typeface=".VnTime" pitchFamily="34" charset="0"/>
                    </a:rPr>
                    <a:t>24m</a:t>
                  </a:r>
                </a:p>
              </p:txBody>
            </p:sp>
          </p:grpSp>
        </p:grpSp>
        <p:sp>
          <p:nvSpPr>
            <p:cNvPr id="10" name="Text Box 23"/>
            <p:cNvSpPr txBox="1">
              <a:spLocks noChangeArrowheads="1"/>
            </p:cNvSpPr>
            <p:nvPr/>
          </p:nvSpPr>
          <p:spPr bwMode="auto">
            <a:xfrm>
              <a:off x="1176" y="1564"/>
              <a:ext cx="86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800" dirty="0">
                  <a:solidFill>
                    <a:srgbClr val="FFFF00"/>
                  </a:solidFill>
                  <a:latin typeface=".VnTime" pitchFamily="34" charset="0"/>
                </a:rPr>
                <a:t>560m</a:t>
              </a:r>
              <a:r>
                <a:rPr lang="en-US" altLang="en-US" sz="2800" baseline="30000" dirty="0">
                  <a:solidFill>
                    <a:srgbClr val="FFFF00"/>
                  </a:solidFill>
                  <a:latin typeface=".VnTime" pitchFamily="34" charset="0"/>
                </a:rPr>
                <a:t>2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06977" y="2141298"/>
            <a:ext cx="6768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 dirty="0" smtClean="0">
                <a:solidFill>
                  <a:schemeClr val="bg1"/>
                </a:solidFill>
              </a:rPr>
              <a:t>* Gọi bề rộng của mặt đường là x (m) ( 0 &lt; 2x &lt; 24)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0458993" y="3078263"/>
            <a:ext cx="384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solidFill>
                  <a:schemeClr val="bg1"/>
                </a:solidFill>
              </a:rPr>
              <a:t>x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523882" y="3478045"/>
            <a:ext cx="384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solidFill>
                  <a:schemeClr val="bg1"/>
                </a:solidFill>
              </a:rPr>
              <a:t>x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735551" y="3901609"/>
            <a:ext cx="384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solidFill>
                  <a:schemeClr val="bg1"/>
                </a:solidFill>
              </a:rPr>
              <a:t>x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761539" y="2554734"/>
            <a:ext cx="384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solidFill>
                  <a:schemeClr val="bg1"/>
                </a:solidFill>
              </a:rPr>
              <a:t>x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74904" y="2685526"/>
            <a:ext cx="57877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 dirty="0" smtClean="0">
                <a:solidFill>
                  <a:schemeClr val="bg1"/>
                </a:solidFill>
              </a:rPr>
              <a:t>* Phần đất còn lại của hình chữ nhật có:</a:t>
            </a:r>
          </a:p>
          <a:p>
            <a:r>
              <a:rPr lang="vi-VN" sz="2000" b="1" dirty="0">
                <a:solidFill>
                  <a:schemeClr val="bg1"/>
                </a:solidFill>
              </a:rPr>
              <a:t> </a:t>
            </a:r>
            <a:r>
              <a:rPr lang="vi-VN" sz="2000" b="1" dirty="0" smtClean="0">
                <a:solidFill>
                  <a:schemeClr val="bg1"/>
                </a:solidFill>
              </a:rPr>
              <a:t>    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482401" y="3209342"/>
            <a:ext cx="42144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 dirty="0">
                <a:solidFill>
                  <a:schemeClr val="bg1"/>
                </a:solidFill>
              </a:rPr>
              <a:t>-  Chiều dài là 32 – 2x (m) 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482401" y="3751719"/>
            <a:ext cx="42144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 dirty="0">
                <a:solidFill>
                  <a:schemeClr val="bg1"/>
                </a:solidFill>
              </a:rPr>
              <a:t>-  Chiều </a:t>
            </a:r>
            <a:r>
              <a:rPr lang="vi-VN" sz="2000" b="1" dirty="0" smtClean="0">
                <a:solidFill>
                  <a:schemeClr val="bg1"/>
                </a:solidFill>
              </a:rPr>
              <a:t>rộng </a:t>
            </a:r>
            <a:r>
              <a:rPr lang="vi-VN" sz="2000" b="1" dirty="0">
                <a:solidFill>
                  <a:schemeClr val="bg1"/>
                </a:solidFill>
              </a:rPr>
              <a:t>là </a:t>
            </a:r>
            <a:r>
              <a:rPr lang="vi-VN" sz="2000" b="1" dirty="0" smtClean="0">
                <a:solidFill>
                  <a:schemeClr val="bg1"/>
                </a:solidFill>
              </a:rPr>
              <a:t>24 </a:t>
            </a:r>
            <a:r>
              <a:rPr lang="vi-VN" sz="2000" b="1" dirty="0">
                <a:solidFill>
                  <a:schemeClr val="bg1"/>
                </a:solidFill>
              </a:rPr>
              <a:t>– 2x (m) 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515910" y="4340385"/>
            <a:ext cx="57185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 dirty="0">
                <a:solidFill>
                  <a:schemeClr val="bg1"/>
                </a:solidFill>
              </a:rPr>
              <a:t>-  </a:t>
            </a:r>
            <a:r>
              <a:rPr lang="vi-VN" sz="2000" b="1" dirty="0" smtClean="0">
                <a:solidFill>
                  <a:schemeClr val="bg1"/>
                </a:solidFill>
              </a:rPr>
              <a:t>Diện tích là  ( 32 -2x ). </a:t>
            </a:r>
            <a:r>
              <a:rPr lang="vi-VN" sz="2000" b="1" dirty="0">
                <a:solidFill>
                  <a:schemeClr val="bg1"/>
                </a:solidFill>
              </a:rPr>
              <a:t>(</a:t>
            </a:r>
            <a:r>
              <a:rPr lang="vi-VN" sz="2000" b="1" dirty="0" smtClean="0">
                <a:solidFill>
                  <a:schemeClr val="bg1"/>
                </a:solidFill>
              </a:rPr>
              <a:t> 24 </a:t>
            </a:r>
            <a:r>
              <a:rPr lang="vi-VN" sz="2000" b="1" dirty="0">
                <a:solidFill>
                  <a:schemeClr val="bg1"/>
                </a:solidFill>
              </a:rPr>
              <a:t>– </a:t>
            </a:r>
            <a:r>
              <a:rPr lang="vi-VN" sz="2000" b="1" dirty="0" smtClean="0">
                <a:solidFill>
                  <a:schemeClr val="bg1"/>
                </a:solidFill>
              </a:rPr>
              <a:t>2x)  </a:t>
            </a:r>
            <a:r>
              <a:rPr lang="vi-VN" sz="2000" b="1" dirty="0">
                <a:solidFill>
                  <a:schemeClr val="bg1"/>
                </a:solidFill>
              </a:rPr>
              <a:t>(</a:t>
            </a:r>
            <a:r>
              <a:rPr lang="vi-VN" sz="2000" b="1" dirty="0" smtClean="0">
                <a:solidFill>
                  <a:schemeClr val="bg1"/>
                </a:solidFill>
              </a:rPr>
              <a:t>m</a:t>
            </a:r>
            <a:r>
              <a:rPr lang="vi-VN" sz="2000" b="1" baseline="30000" dirty="0" smtClean="0">
                <a:solidFill>
                  <a:schemeClr val="bg1"/>
                </a:solidFill>
              </a:rPr>
              <a:t>2</a:t>
            </a:r>
            <a:r>
              <a:rPr lang="vi-VN" sz="2000" b="1" dirty="0" smtClean="0">
                <a:solidFill>
                  <a:schemeClr val="bg1"/>
                </a:solidFill>
              </a:rPr>
              <a:t>) 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74904" y="4838631"/>
            <a:ext cx="846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 dirty="0" smtClean="0">
                <a:solidFill>
                  <a:schemeClr val="bg1"/>
                </a:solidFill>
              </a:rPr>
              <a:t>* Vì </a:t>
            </a:r>
            <a:r>
              <a:rPr lang="vi-VN" sz="2000" b="1" dirty="0">
                <a:solidFill>
                  <a:schemeClr val="bg1"/>
                </a:solidFill>
              </a:rPr>
              <a:t>diện tích phần đất còn lại là 560m</a:t>
            </a:r>
            <a:r>
              <a:rPr lang="vi-VN" sz="2000" b="1" baseline="30000" dirty="0">
                <a:solidFill>
                  <a:schemeClr val="bg1"/>
                </a:solidFill>
              </a:rPr>
              <a:t>2</a:t>
            </a:r>
            <a:r>
              <a:rPr lang="vi-VN" sz="2000" b="1" dirty="0">
                <a:solidFill>
                  <a:schemeClr val="bg1"/>
                </a:solidFill>
              </a:rPr>
              <a:t> </a:t>
            </a:r>
            <a:r>
              <a:rPr lang="vi-VN" sz="2000" b="1" dirty="0" smtClean="0">
                <a:solidFill>
                  <a:schemeClr val="bg1"/>
                </a:solidFill>
              </a:rPr>
              <a:t> . Ta có phương trình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678398" y="5286762"/>
            <a:ext cx="3167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b="1" dirty="0">
                <a:solidFill>
                  <a:schemeClr val="bg1"/>
                </a:solidFill>
              </a:rPr>
              <a:t>( 32 -2x ). ( 24 – 2x</a:t>
            </a:r>
            <a:r>
              <a:rPr lang="vi-VN" b="1" dirty="0" smtClean="0">
                <a:solidFill>
                  <a:schemeClr val="bg1"/>
                </a:solidFill>
              </a:rPr>
              <a:t>) = 560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1678398" y="5740877"/>
                <a:ext cx="3195362" cy="470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0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⇔</m:t>
                      </m:r>
                      <m:sSup>
                        <m:sSupPr>
                          <m:ctrlPr>
                            <a:rPr lang="en-US" sz="2400" b="1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𝐱</m:t>
                          </m:r>
                        </m:e>
                        <m:sup>
                          <m:r>
                            <a:rPr lang="en-US" sz="2400" b="1" i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1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𝟐𝟖</m:t>
                      </m:r>
                      <m:r>
                        <m:rPr>
                          <m:nor/>
                        </m:rPr>
                        <a:rPr lang="en-US" sz="2400" b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sz="2400" b="1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1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𝟓𝟐</m:t>
                      </m:r>
                      <m:r>
                        <a:rPr lang="en-US" sz="2400" b="1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US" sz="24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8398" y="5740877"/>
                <a:ext cx="3195362" cy="47000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Oval 41"/>
          <p:cNvSpPr/>
          <p:nvPr/>
        </p:nvSpPr>
        <p:spPr>
          <a:xfrm>
            <a:off x="1365504" y="5567078"/>
            <a:ext cx="3447288" cy="996492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ight Arrow 42"/>
          <p:cNvSpPr/>
          <p:nvPr/>
        </p:nvSpPr>
        <p:spPr>
          <a:xfrm>
            <a:off x="5038343" y="5969674"/>
            <a:ext cx="1124331" cy="23145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6162675" y="5838250"/>
            <a:ext cx="4467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solidFill>
                  <a:srgbClr val="FFFF00"/>
                </a:solidFill>
              </a:rPr>
              <a:t>Phương trình bậc hai một ẩn</a:t>
            </a:r>
            <a:endParaRPr lang="en-US" sz="2400" b="1" dirty="0">
              <a:solidFill>
                <a:srgbClr val="FFFF00"/>
              </a:solidFill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>
            <a:off x="374904" y="1832638"/>
            <a:ext cx="4057841" cy="11488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9230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29" grpId="0"/>
      <p:bldP spid="30" grpId="0"/>
      <p:bldP spid="31" grpId="0"/>
      <p:bldP spid="32" grpId="0"/>
      <p:bldP spid="33" grpId="0"/>
      <p:bldP spid="35" grpId="0"/>
      <p:bldP spid="38" grpId="0"/>
      <p:bldP spid="39" grpId="0"/>
      <p:bldP spid="40" grpId="0"/>
      <p:bldP spid="42" grpId="0" animBg="1"/>
      <p:bldP spid="43" grpId="0" animBg="1"/>
      <p:bldP spid="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1289" y="886499"/>
            <a:ext cx="11755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vi-VN" sz="2800" b="1" dirty="0" smtClean="0">
                <a:solidFill>
                  <a:srgbClr val="FFFF00"/>
                </a:solidFill>
              </a:rPr>
              <a:t>Định nghĩa</a:t>
            </a:r>
          </a:p>
        </p:txBody>
      </p:sp>
      <p:sp useBgFill="1">
        <p:nvSpPr>
          <p:cNvPr id="5" name="TextBox 4"/>
          <p:cNvSpPr txBox="1"/>
          <p:nvPr/>
        </p:nvSpPr>
        <p:spPr>
          <a:xfrm>
            <a:off x="161289" y="255829"/>
            <a:ext cx="11636248" cy="46166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vi-VN" sz="2400" b="1" dirty="0" smtClean="0">
                <a:solidFill>
                  <a:srgbClr val="FFFF00"/>
                </a:solidFill>
              </a:rPr>
              <a:t>PHƯƠNG TRÌNH BẬC HAI MỘT ẨN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2232" y="1249375"/>
            <a:ext cx="11636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vi-VN" sz="2400" b="1" dirty="0" smtClean="0">
                <a:solidFill>
                  <a:schemeClr val="bg1"/>
                </a:solidFill>
              </a:rPr>
              <a:t>* Phương trình bậc hai một ẩn( nói gọn là phương trình bậc hai) là phương trình có dạng:   </a:t>
            </a:r>
            <a:r>
              <a:rPr lang="vi-VN" sz="2400" b="1" dirty="0" smtClean="0">
                <a:solidFill>
                  <a:srgbClr val="FFFF00"/>
                </a:solidFill>
              </a:rPr>
              <a:t>ax</a:t>
            </a:r>
            <a:r>
              <a:rPr lang="vi-VN" sz="2400" b="1" baseline="30000" dirty="0" smtClean="0">
                <a:solidFill>
                  <a:srgbClr val="FFFF00"/>
                </a:solidFill>
              </a:rPr>
              <a:t>2 </a:t>
            </a:r>
            <a:r>
              <a:rPr lang="vi-VN" sz="2400" b="1" dirty="0" smtClean="0">
                <a:solidFill>
                  <a:srgbClr val="FFFF00"/>
                </a:solidFill>
              </a:rPr>
              <a:t>+ bx + c = 0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2232" y="3117982"/>
            <a:ext cx="2357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solidFill>
                  <a:schemeClr val="bg1"/>
                </a:solidFill>
              </a:rPr>
              <a:t>* Ví dụ : </a:t>
            </a:r>
            <a:endParaRPr lang="en-US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8750414"/>
              </p:ext>
            </p:extLst>
          </p:nvPr>
        </p:nvGraphicFramePr>
        <p:xfrm>
          <a:off x="2770144" y="3458838"/>
          <a:ext cx="8472530" cy="2241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0127"/>
                <a:gridCol w="2174907"/>
                <a:gridCol w="1459526"/>
                <a:gridCol w="1437970"/>
              </a:tblGrid>
              <a:tr h="686557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vi-VN" sz="2400" dirty="0" smtClean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vi-VN" sz="2400" dirty="0" smtClean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vi-VN" sz="2400" dirty="0" smtClean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6623021" y="4132442"/>
            <a:ext cx="1581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>
                <a:solidFill>
                  <a:srgbClr val="FFFF00"/>
                </a:solidFill>
              </a:rPr>
              <a:t>a</a:t>
            </a:r>
            <a:r>
              <a:rPr lang="vi-VN" sz="2400" b="1" dirty="0" smtClean="0">
                <a:solidFill>
                  <a:srgbClr val="FFFF00"/>
                </a:solidFill>
              </a:rPr>
              <a:t> = 2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598794" y="4768800"/>
            <a:ext cx="17291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>
                <a:solidFill>
                  <a:srgbClr val="FFFF00"/>
                </a:solidFill>
              </a:rPr>
              <a:t>a</a:t>
            </a:r>
            <a:r>
              <a:rPr lang="vi-VN" sz="2400" b="1" dirty="0" smtClean="0">
                <a:solidFill>
                  <a:srgbClr val="FFFF00"/>
                </a:solidFill>
              </a:rPr>
              <a:t> = - 3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623021" y="5315382"/>
            <a:ext cx="1581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>
                <a:solidFill>
                  <a:srgbClr val="FFFF00"/>
                </a:solidFill>
              </a:rPr>
              <a:t>a</a:t>
            </a:r>
            <a:r>
              <a:rPr lang="vi-VN" sz="2400" b="1" dirty="0" smtClean="0">
                <a:solidFill>
                  <a:srgbClr val="FFFF00"/>
                </a:solidFill>
              </a:rPr>
              <a:t> =  4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357386" y="4207638"/>
            <a:ext cx="1000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solidFill>
                  <a:srgbClr val="FFFF00"/>
                </a:solidFill>
              </a:rPr>
              <a:t> b = 7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8462161" y="4773772"/>
            <a:ext cx="1000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solidFill>
                  <a:srgbClr val="FFFF00"/>
                </a:solidFill>
              </a:rPr>
              <a:t>b = 8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462160" y="5239309"/>
            <a:ext cx="1000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solidFill>
                  <a:srgbClr val="FFFF00"/>
                </a:solidFill>
              </a:rPr>
              <a:t>b = 0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9851815" y="4800718"/>
            <a:ext cx="1000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>
                <a:solidFill>
                  <a:srgbClr val="FFFF00"/>
                </a:solidFill>
              </a:rPr>
              <a:t>c</a:t>
            </a:r>
            <a:r>
              <a:rPr lang="vi-VN" sz="2400" b="1" dirty="0" smtClean="0">
                <a:solidFill>
                  <a:srgbClr val="FFFF00"/>
                </a:solidFill>
              </a:rPr>
              <a:t> = 0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9851815" y="4254056"/>
            <a:ext cx="1305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>
                <a:solidFill>
                  <a:srgbClr val="FFFF00"/>
                </a:solidFill>
              </a:rPr>
              <a:t>c</a:t>
            </a:r>
            <a:r>
              <a:rPr lang="vi-VN" sz="2400" b="1" dirty="0" smtClean="0">
                <a:solidFill>
                  <a:srgbClr val="FFFF00"/>
                </a:solidFill>
              </a:rPr>
              <a:t> = - 9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9841294" y="5272304"/>
            <a:ext cx="13157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>
                <a:solidFill>
                  <a:srgbClr val="FFFF00"/>
                </a:solidFill>
              </a:rPr>
              <a:t>c</a:t>
            </a:r>
            <a:r>
              <a:rPr lang="vi-VN" sz="2400" b="1" dirty="0" smtClean="0">
                <a:solidFill>
                  <a:srgbClr val="FFFF00"/>
                </a:solidFill>
              </a:rPr>
              <a:t> = - 9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689352" y="4183057"/>
            <a:ext cx="3019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solidFill>
                  <a:schemeClr val="bg1"/>
                </a:solidFill>
              </a:rPr>
              <a:t>a) 2x</a:t>
            </a:r>
            <a:r>
              <a:rPr lang="vi-VN" sz="2400" b="1" baseline="30000" dirty="0" smtClean="0">
                <a:solidFill>
                  <a:schemeClr val="bg1"/>
                </a:solidFill>
              </a:rPr>
              <a:t>2</a:t>
            </a:r>
            <a:r>
              <a:rPr lang="vi-VN" sz="2400" b="1" dirty="0" smtClean="0">
                <a:solidFill>
                  <a:schemeClr val="bg1"/>
                </a:solidFill>
              </a:rPr>
              <a:t> + 7x – 9 = 0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742249" y="4715721"/>
            <a:ext cx="2895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solidFill>
                  <a:schemeClr val="bg1"/>
                </a:solidFill>
              </a:rPr>
              <a:t>b) - 3x</a:t>
            </a:r>
            <a:r>
              <a:rPr lang="vi-VN" sz="2400" b="1" baseline="30000" dirty="0" smtClean="0">
                <a:solidFill>
                  <a:schemeClr val="bg1"/>
                </a:solidFill>
              </a:rPr>
              <a:t>2</a:t>
            </a:r>
            <a:r>
              <a:rPr lang="vi-VN" sz="2400" b="1" dirty="0" smtClean="0">
                <a:solidFill>
                  <a:schemeClr val="bg1"/>
                </a:solidFill>
              </a:rPr>
              <a:t> + 8x = 0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742249" y="5238210"/>
            <a:ext cx="2658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solidFill>
                  <a:schemeClr val="bg1"/>
                </a:solidFill>
              </a:rPr>
              <a:t>c) 4x</a:t>
            </a:r>
            <a:r>
              <a:rPr lang="vi-VN" sz="2400" b="1" baseline="30000" dirty="0" smtClean="0">
                <a:solidFill>
                  <a:schemeClr val="bg1"/>
                </a:solidFill>
              </a:rPr>
              <a:t>2</a:t>
            </a:r>
            <a:r>
              <a:rPr lang="vi-VN" sz="2400" b="1" dirty="0" smtClean="0">
                <a:solidFill>
                  <a:schemeClr val="bg1"/>
                </a:solidFill>
              </a:rPr>
              <a:t>  - 9 = 0</a:t>
            </a:r>
            <a:endParaRPr lang="en-US" sz="24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115073" y="1984351"/>
                <a:ext cx="137701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2400" b="1" dirty="0">
                    <a:solidFill>
                      <a:srgbClr val="FFFF00"/>
                    </a:solidFill>
                  </a:rPr>
                  <a:t>( a</a:t>
                </a:r>
                <a14:m>
                  <m:oMath xmlns:m="http://schemas.openxmlformats.org/officeDocument/2006/math">
                    <m:r>
                      <a:rPr lang="vi-VN" sz="2400" b="1" i="1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vi-VN" sz="2400" b="1" dirty="0">
                    <a:solidFill>
                      <a:srgbClr val="FFFF00"/>
                    </a:solidFill>
                  </a:rPr>
                  <a:t> 0 )</a:t>
                </a:r>
                <a:endParaRPr lang="en-US" sz="24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073" y="1984351"/>
                <a:ext cx="1377017" cy="461665"/>
              </a:xfrm>
              <a:prstGeom prst="rect">
                <a:avLst/>
              </a:prstGeom>
              <a:blipFill rotWithShape="0">
                <a:blip r:embed="rId2"/>
                <a:stretch>
                  <a:fillRect l="-6637" t="-9333" b="-3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2770144" y="3535103"/>
            <a:ext cx="3324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solidFill>
                  <a:srgbClr val="FFFF00"/>
                </a:solidFill>
              </a:rPr>
              <a:t>Phương trình bậc hai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8773" y="3535103"/>
            <a:ext cx="1657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solidFill>
                  <a:srgbClr val="FFFF00"/>
                </a:solidFill>
              </a:rPr>
              <a:t>Hệ số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67594" y="2531583"/>
            <a:ext cx="6002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 i="1" dirty="0" smtClean="0">
                <a:solidFill>
                  <a:schemeClr val="bg1"/>
                </a:solidFill>
              </a:rPr>
              <a:t>(trong đó x là ẩn; a, b, c gọi là các hệ số) </a:t>
            </a:r>
            <a:endParaRPr lang="en-US" sz="20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868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42" grpId="0"/>
      <p:bldP spid="45" grpId="0"/>
      <p:bldP spid="48" grpId="0"/>
      <p:bldP spid="49" grpId="0"/>
      <p:bldP spid="51" grpId="0"/>
      <p:bldP spid="52" grpId="0"/>
      <p:bldP spid="2" grpId="0"/>
      <p:bldP spid="3" grpId="0"/>
      <p:bldP spid="7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78453" y="39559"/>
            <a:ext cx="116109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solidFill>
                  <a:srgbClr val="FFFF00"/>
                </a:solidFill>
              </a:rPr>
              <a:t>Bài tập 1</a:t>
            </a:r>
            <a:r>
              <a:rPr lang="vi-VN" sz="2400" b="1" dirty="0" smtClean="0">
                <a:solidFill>
                  <a:schemeClr val="bg1"/>
                </a:solidFill>
              </a:rPr>
              <a:t>: Trong các phương trình sau phương trình nào là phương trình bậc hai </a:t>
            </a:r>
            <a:r>
              <a:rPr lang="vi-VN" sz="2400" b="1" dirty="0" smtClean="0">
                <a:solidFill>
                  <a:srgbClr val="FFFF00"/>
                </a:solidFill>
              </a:rPr>
              <a:t>( Đánh dấu “x” vào ô thích hợp) </a:t>
            </a:r>
            <a:r>
              <a:rPr lang="vi-VN" sz="2400" b="1" dirty="0" smtClean="0">
                <a:solidFill>
                  <a:schemeClr val="bg1"/>
                </a:solidFill>
              </a:rPr>
              <a:t>? Chỉ rõ các hệ số a , b, c của mỗi phương trình </a:t>
            </a:r>
            <a:endParaRPr lang="en-US" sz="24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8578581"/>
                  </p:ext>
                </p:extLst>
              </p:nvPr>
            </p:nvGraphicFramePr>
            <p:xfrm>
              <a:off x="466725" y="1266639"/>
              <a:ext cx="10442067" cy="533641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438525"/>
                    <a:gridCol w="1937884"/>
                    <a:gridCol w="1738766"/>
                    <a:gridCol w="1844969"/>
                    <a:gridCol w="1481923"/>
                  </a:tblGrid>
                  <a:tr h="6084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vi-VN" sz="2000" dirty="0" smtClean="0"/>
                            <a:t>Phương</a:t>
                          </a:r>
                          <a:r>
                            <a:rPr lang="vi-VN" sz="2000" baseline="0" dirty="0" smtClean="0"/>
                            <a:t> trình</a:t>
                          </a:r>
                          <a:endParaRPr lang="en-US" sz="2000" dirty="0"/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vi-VN" sz="2000" dirty="0" smtClean="0"/>
                            <a:t>Phương trình</a:t>
                          </a:r>
                          <a:r>
                            <a:rPr lang="vi-VN" sz="2000" baseline="0" dirty="0" smtClean="0"/>
                            <a:t> bậc hai</a:t>
                          </a:r>
                          <a:endParaRPr lang="en-US" sz="2000" dirty="0"/>
                        </a:p>
                      </a:txBody>
                      <a:tcPr>
                        <a:noFill/>
                      </a:tcPr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vi-VN" sz="2000" dirty="0" smtClean="0"/>
                            <a:t>Hệ</a:t>
                          </a:r>
                          <a:r>
                            <a:rPr lang="vi-VN" sz="2000" baseline="0" dirty="0" smtClean="0"/>
                            <a:t> số</a:t>
                          </a:r>
                          <a:endParaRPr lang="en-US" sz="2000" dirty="0"/>
                        </a:p>
                      </a:txBody>
                      <a:tcP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noFill/>
                      </a:tcPr>
                    </a:tc>
                  </a:tr>
                  <a:tr h="661350">
                    <a:tc>
                      <a:txBody>
                        <a:bodyPr/>
                        <a:lstStyle/>
                        <a:p>
                          <a:pPr marL="342900" indent="-342900">
                            <a:lnSpc>
                              <a:spcPct val="200000"/>
                            </a:lnSpc>
                            <a:buAutoNum type="alphaLcParenR"/>
                          </a:pPr>
                          <a:r>
                            <a:rPr lang="vi-VN" sz="2200" b="1" dirty="0" smtClean="0">
                              <a:solidFill>
                                <a:schemeClr val="bg1"/>
                              </a:solidFill>
                            </a:rPr>
                            <a:t>0,1x</a:t>
                          </a:r>
                          <a:r>
                            <a:rPr lang="vi-VN" sz="2200" b="1" baseline="30000" dirty="0" smtClean="0">
                              <a:solidFill>
                                <a:schemeClr val="bg1"/>
                              </a:solidFill>
                            </a:rPr>
                            <a:t>2</a:t>
                          </a:r>
                          <a:r>
                            <a:rPr lang="vi-VN" sz="2200" b="1" dirty="0" smtClean="0">
                              <a:solidFill>
                                <a:schemeClr val="bg1"/>
                              </a:solidFill>
                            </a:rPr>
                            <a:t> - 4 = 0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000"/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>
                        <a:noFill/>
                      </a:tcPr>
                    </a:tc>
                  </a:tr>
                  <a:tr h="731255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vi-VN" sz="2200" b="1" dirty="0" smtClean="0">
                              <a:solidFill>
                                <a:schemeClr val="bg1"/>
                              </a:solidFill>
                            </a:rPr>
                            <a:t>b)</a:t>
                          </a:r>
                          <a:r>
                            <a:rPr lang="vi-VN" sz="2200" b="1" baseline="0" dirty="0" smtClean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  <a:r>
                            <a:rPr lang="vi-VN" sz="2200" b="1" dirty="0" smtClean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  <a:r>
                            <a:rPr lang="vi-VN" sz="2200" b="1" baseline="30000" dirty="0" smtClean="0">
                              <a:solidFill>
                                <a:schemeClr val="bg1"/>
                              </a:solidFill>
                            </a:rPr>
                            <a:t>3</a:t>
                          </a:r>
                          <a:r>
                            <a:rPr lang="vi-VN" sz="2200" b="1" dirty="0" smtClean="0">
                              <a:solidFill>
                                <a:schemeClr val="bg1"/>
                              </a:solidFill>
                            </a:rPr>
                            <a:t> + 4x</a:t>
                          </a:r>
                          <a:r>
                            <a:rPr lang="vi-VN" sz="2200" b="1" baseline="30000" dirty="0" smtClean="0">
                              <a:solidFill>
                                <a:schemeClr val="bg1"/>
                              </a:solidFill>
                            </a:rPr>
                            <a:t>2</a:t>
                          </a:r>
                          <a:r>
                            <a:rPr lang="vi-VN" sz="2200" b="1" dirty="0" smtClean="0">
                              <a:solidFill>
                                <a:schemeClr val="bg1"/>
                              </a:solidFill>
                            </a:rPr>
                            <a:t> - 2 = 0</a:t>
                          </a:r>
                        </a:p>
                        <a:p>
                          <a:endParaRPr lang="en-US" sz="2200" dirty="0"/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000"/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000"/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>
                        <a:noFill/>
                      </a:tcPr>
                    </a:tc>
                  </a:tr>
                  <a:tr h="66135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vi-VN" sz="2200" b="1" dirty="0" smtClean="0">
                              <a:solidFill>
                                <a:schemeClr val="bg1"/>
                              </a:solidFill>
                            </a:rPr>
                            <a:t>c) 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vi-VN" sz="2200" b="1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vi-VN" sz="2200" b="1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e>
                              </m:rad>
                              <m:r>
                                <a:rPr lang="vi-VN" sz="22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oMath>
                          </a14:m>
                          <a:r>
                            <a:rPr lang="vi-VN" sz="2200" b="1" dirty="0" smtClean="0">
                              <a:solidFill>
                                <a:schemeClr val="bg1"/>
                              </a:solidFill>
                            </a:rPr>
                            <a:t>.x</a:t>
                          </a:r>
                          <a:r>
                            <a:rPr lang="vi-VN" sz="2200" b="1" baseline="30000" dirty="0" smtClean="0">
                              <a:solidFill>
                                <a:schemeClr val="bg1"/>
                              </a:solidFill>
                            </a:rPr>
                            <a:t>2</a:t>
                          </a:r>
                          <a:r>
                            <a:rPr lang="vi-VN" sz="2200" b="1" dirty="0" smtClean="0">
                              <a:solidFill>
                                <a:schemeClr val="bg1"/>
                              </a:solidFill>
                            </a:rPr>
                            <a:t> - x = 0</a:t>
                          </a:r>
                        </a:p>
                        <a:p>
                          <a:endParaRPr lang="en-US" sz="2200" dirty="0"/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000"/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>
                        <a:noFill/>
                      </a:tcPr>
                    </a:tc>
                  </a:tr>
                  <a:tr h="66135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vi-VN" sz="2200" b="1" dirty="0" smtClean="0">
                              <a:solidFill>
                                <a:schemeClr val="bg1"/>
                              </a:solidFill>
                            </a:rPr>
                            <a:t>d) x</a:t>
                          </a:r>
                          <a:r>
                            <a:rPr lang="vi-VN" sz="2200" b="1" baseline="30000" dirty="0" smtClean="0">
                              <a:solidFill>
                                <a:schemeClr val="bg1"/>
                              </a:solidFill>
                            </a:rPr>
                            <a:t>2</a:t>
                          </a:r>
                          <a:r>
                            <a:rPr lang="vi-VN" sz="2200" b="1" dirty="0" smtClean="0">
                              <a:solidFill>
                                <a:schemeClr val="bg1"/>
                              </a:solidFill>
                            </a:rPr>
                            <a:t> + (</a:t>
                          </a:r>
                          <a14:m>
                            <m:oMath xmlns:m="http://schemas.openxmlformats.org/officeDocument/2006/math">
                              <m:rad>
                                <m:radPr>
                                  <m:degHide m:val="on"/>
                                  <m:ctrlPr>
                                    <a:rPr lang="vi-VN" sz="2200" b="1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vi-VN" sz="2200" b="1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e>
                              </m:rad>
                            </m:oMath>
                          </a14:m>
                          <a:r>
                            <a:rPr lang="vi-VN" sz="2200" b="1" dirty="0" smtClean="0">
                              <a:solidFill>
                                <a:schemeClr val="bg1"/>
                              </a:solidFill>
                            </a:rPr>
                            <a:t> - 1 )x + 2 = 0</a:t>
                          </a:r>
                        </a:p>
                        <a:p>
                          <a:endParaRPr lang="en-US" sz="2200" dirty="0"/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000" dirty="0">
                            <a:solidFill>
                              <a:srgbClr val="FFFF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>
                        <a:noFill/>
                      </a:tcPr>
                    </a:tc>
                  </a:tr>
                  <a:tr h="66135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vi-VN" sz="2200" b="1" dirty="0" smtClean="0">
                              <a:solidFill>
                                <a:schemeClr val="bg1"/>
                              </a:solidFill>
                            </a:rPr>
                            <a:t>e) 5x +7 = 0</a:t>
                          </a:r>
                        </a:p>
                        <a:p>
                          <a:endParaRPr lang="en-US" sz="2200" dirty="0"/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>
                        <a:noFill/>
                      </a:tcPr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vi-VN" sz="2200" b="1" dirty="0" smtClean="0">
                              <a:solidFill>
                                <a:schemeClr val="bg1"/>
                              </a:solidFill>
                            </a:rPr>
                            <a:t>f) -3x</a:t>
                          </a:r>
                          <a:r>
                            <a:rPr lang="vi-VN" sz="2200" b="1" baseline="30000" dirty="0" smtClean="0">
                              <a:solidFill>
                                <a:schemeClr val="bg1"/>
                              </a:solidFill>
                            </a:rPr>
                            <a:t>2</a:t>
                          </a:r>
                          <a:r>
                            <a:rPr lang="vi-VN" sz="2200" b="1" dirty="0" smtClean="0">
                              <a:solidFill>
                                <a:schemeClr val="bg1"/>
                              </a:solidFill>
                            </a:rPr>
                            <a:t>  = 0</a:t>
                          </a:r>
                          <a:endParaRPr lang="en-US" sz="2200" b="1" dirty="0" smtClean="0">
                            <a:solidFill>
                              <a:schemeClr val="bg1"/>
                            </a:solidFill>
                          </a:endParaRPr>
                        </a:p>
                        <a:p>
                          <a:endParaRPr lang="en-US" sz="2200" dirty="0"/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>
                        <a:noFill/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8578581"/>
                  </p:ext>
                </p:extLst>
              </p:nvPr>
            </p:nvGraphicFramePr>
            <p:xfrm>
              <a:off x="466725" y="1266639"/>
              <a:ext cx="10442067" cy="533641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438525"/>
                    <a:gridCol w="1937884"/>
                    <a:gridCol w="1738766"/>
                    <a:gridCol w="1844969"/>
                    <a:gridCol w="1481923"/>
                  </a:tblGrid>
                  <a:tr h="7010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vi-VN" sz="2000" dirty="0" smtClean="0"/>
                            <a:t>Phương</a:t>
                          </a:r>
                          <a:r>
                            <a:rPr lang="vi-VN" sz="2000" baseline="0" dirty="0" smtClean="0"/>
                            <a:t> trình</a:t>
                          </a:r>
                          <a:endParaRPr lang="en-US" sz="2000" dirty="0"/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vi-VN" sz="2000" dirty="0" smtClean="0"/>
                            <a:t>Phương trình</a:t>
                          </a:r>
                          <a:r>
                            <a:rPr lang="vi-VN" sz="2000" baseline="0" dirty="0" smtClean="0"/>
                            <a:t> bậc hai</a:t>
                          </a:r>
                          <a:endParaRPr lang="en-US" sz="2000" dirty="0"/>
                        </a:p>
                      </a:txBody>
                      <a:tcPr>
                        <a:noFill/>
                      </a:tcPr>
                    </a:tc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vi-VN" sz="2000" dirty="0" smtClean="0"/>
                            <a:t>Hệ</a:t>
                          </a:r>
                          <a:r>
                            <a:rPr lang="vi-VN" sz="2000" baseline="0" dirty="0" smtClean="0"/>
                            <a:t> số</a:t>
                          </a:r>
                          <a:endParaRPr lang="en-US" sz="2000" dirty="0"/>
                        </a:p>
                      </a:txBody>
                      <a:tcP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>
                        <a:noFill/>
                      </a:tcPr>
                    </a:tc>
                  </a:tr>
                  <a:tr h="762000">
                    <a:tc>
                      <a:txBody>
                        <a:bodyPr/>
                        <a:lstStyle/>
                        <a:p>
                          <a:pPr marL="342900" indent="-342900">
                            <a:lnSpc>
                              <a:spcPct val="200000"/>
                            </a:lnSpc>
                            <a:buAutoNum type="alphaLcParenR"/>
                          </a:pPr>
                          <a:r>
                            <a:rPr lang="vi-VN" sz="2200" b="1" dirty="0" smtClean="0">
                              <a:solidFill>
                                <a:schemeClr val="bg1"/>
                              </a:solidFill>
                            </a:rPr>
                            <a:t>0,1x</a:t>
                          </a:r>
                          <a:r>
                            <a:rPr lang="vi-VN" sz="2200" b="1" baseline="30000" dirty="0" smtClean="0">
                              <a:solidFill>
                                <a:schemeClr val="bg1"/>
                              </a:solidFill>
                            </a:rPr>
                            <a:t>2</a:t>
                          </a:r>
                          <a:r>
                            <a:rPr lang="vi-VN" sz="2200" b="1" dirty="0" smtClean="0">
                              <a:solidFill>
                                <a:schemeClr val="bg1"/>
                              </a:solidFill>
                            </a:rPr>
                            <a:t> - 4 = 0</a:t>
                          </a: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000"/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>
                        <a:noFill/>
                      </a:tcPr>
                    </a:tc>
                  </a:tr>
                  <a:tr h="76200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vi-VN" sz="2200" b="1" dirty="0" smtClean="0">
                              <a:solidFill>
                                <a:schemeClr val="bg1"/>
                              </a:solidFill>
                            </a:rPr>
                            <a:t>b)</a:t>
                          </a:r>
                          <a:r>
                            <a:rPr lang="vi-VN" sz="2200" b="1" baseline="0" dirty="0" smtClean="0">
                              <a:solidFill>
                                <a:schemeClr val="bg1"/>
                              </a:solidFill>
                            </a:rPr>
                            <a:t> </a:t>
                          </a:r>
                          <a:r>
                            <a:rPr lang="vi-VN" sz="2200" b="1" dirty="0" smtClean="0">
                              <a:solidFill>
                                <a:schemeClr val="bg1"/>
                              </a:solidFill>
                            </a:rPr>
                            <a:t>x</a:t>
                          </a:r>
                          <a:r>
                            <a:rPr lang="vi-VN" sz="2200" b="1" baseline="30000" dirty="0" smtClean="0">
                              <a:solidFill>
                                <a:schemeClr val="bg1"/>
                              </a:solidFill>
                            </a:rPr>
                            <a:t>3</a:t>
                          </a:r>
                          <a:r>
                            <a:rPr lang="vi-VN" sz="2200" b="1" dirty="0" smtClean="0">
                              <a:solidFill>
                                <a:schemeClr val="bg1"/>
                              </a:solidFill>
                            </a:rPr>
                            <a:t> + 4x</a:t>
                          </a:r>
                          <a:r>
                            <a:rPr lang="vi-VN" sz="2200" b="1" baseline="30000" dirty="0" smtClean="0">
                              <a:solidFill>
                                <a:schemeClr val="bg1"/>
                              </a:solidFill>
                            </a:rPr>
                            <a:t>2</a:t>
                          </a:r>
                          <a:r>
                            <a:rPr lang="vi-VN" sz="2200" b="1" dirty="0" smtClean="0">
                              <a:solidFill>
                                <a:schemeClr val="bg1"/>
                              </a:solidFill>
                            </a:rPr>
                            <a:t> - 2 = 0</a:t>
                          </a:r>
                        </a:p>
                        <a:p>
                          <a:endParaRPr lang="en-US" sz="2200" dirty="0"/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000"/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000"/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>
                        <a:noFill/>
                      </a:tcPr>
                    </a:tc>
                  </a:tr>
                  <a:tr h="79368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77" t="-284615" r="-204610" b="-2946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000"/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>
                        <a:noFill/>
                      </a:tcPr>
                    </a:tc>
                  </a:tr>
                  <a:tr h="79368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77" t="-381679" r="-204610" b="-19236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000" dirty="0">
                            <a:solidFill>
                              <a:srgbClr val="FFFF00"/>
                            </a:solidFill>
                          </a:endParaRPr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>
                        <a:noFill/>
                      </a:tcPr>
                    </a:tc>
                  </a:tr>
                  <a:tr h="76200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vi-VN" sz="2200" b="1" dirty="0" smtClean="0">
                              <a:solidFill>
                                <a:schemeClr val="bg1"/>
                              </a:solidFill>
                            </a:rPr>
                            <a:t>e) 5x +7 = 0</a:t>
                          </a:r>
                        </a:p>
                        <a:p>
                          <a:endParaRPr lang="en-US" sz="2200" dirty="0"/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>
                        <a:noFill/>
                      </a:tcPr>
                    </a:tc>
                  </a:tr>
                  <a:tr h="76200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vi-VN" sz="2200" b="1" dirty="0" smtClean="0">
                              <a:solidFill>
                                <a:schemeClr val="bg1"/>
                              </a:solidFill>
                            </a:rPr>
                            <a:t>f) -3x</a:t>
                          </a:r>
                          <a:r>
                            <a:rPr lang="vi-VN" sz="2200" b="1" baseline="30000" dirty="0" smtClean="0">
                              <a:solidFill>
                                <a:schemeClr val="bg1"/>
                              </a:solidFill>
                            </a:rPr>
                            <a:t>2</a:t>
                          </a:r>
                          <a:r>
                            <a:rPr lang="vi-VN" sz="2200" b="1" dirty="0" smtClean="0">
                              <a:solidFill>
                                <a:schemeClr val="bg1"/>
                              </a:solidFill>
                            </a:rPr>
                            <a:t>  = 0</a:t>
                          </a:r>
                          <a:endParaRPr lang="en-US" sz="2200" b="1" dirty="0" smtClean="0">
                            <a:solidFill>
                              <a:schemeClr val="bg1"/>
                            </a:solidFill>
                          </a:endParaRPr>
                        </a:p>
                        <a:p>
                          <a:endParaRPr lang="en-US" sz="2200" dirty="0"/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 sz="2000" dirty="0"/>
                        </a:p>
                      </a:txBody>
                      <a:tcPr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3" name="TextBox 2"/>
          <p:cNvSpPr txBox="1"/>
          <p:nvPr/>
        </p:nvSpPr>
        <p:spPr>
          <a:xfrm>
            <a:off x="4778225" y="4412698"/>
            <a:ext cx="909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solidFill>
                  <a:srgbClr val="FFFF00"/>
                </a:solidFill>
              </a:rPr>
              <a:t>X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03197" y="2161510"/>
            <a:ext cx="909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solidFill>
                  <a:srgbClr val="FFFF00"/>
                </a:solidFill>
              </a:rPr>
              <a:t>X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03198" y="3622002"/>
            <a:ext cx="909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solidFill>
                  <a:srgbClr val="FFFF00"/>
                </a:solidFill>
              </a:rPr>
              <a:t>X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82574" y="5983182"/>
            <a:ext cx="909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solidFill>
                  <a:srgbClr val="FFFF00"/>
                </a:solidFill>
              </a:rPr>
              <a:t>X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99826" y="2052476"/>
            <a:ext cx="13396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solidFill>
                  <a:srgbClr val="FFFF00"/>
                </a:solidFill>
              </a:rPr>
              <a:t>a </a:t>
            </a:r>
            <a:r>
              <a:rPr lang="vi-VN" sz="2400" b="1" dirty="0">
                <a:solidFill>
                  <a:srgbClr val="FFFF00"/>
                </a:solidFill>
              </a:rPr>
              <a:t>= </a:t>
            </a:r>
            <a:r>
              <a:rPr lang="vi-VN" sz="2400" b="1" dirty="0" smtClean="0">
                <a:solidFill>
                  <a:srgbClr val="FFFF00"/>
                </a:solidFill>
              </a:rPr>
              <a:t>0,1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762863" y="2081400"/>
            <a:ext cx="930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>
                <a:solidFill>
                  <a:srgbClr val="FFFF00"/>
                </a:solidFill>
              </a:rPr>
              <a:t>b</a:t>
            </a:r>
            <a:r>
              <a:rPr lang="vi-VN" sz="2400" b="1" dirty="0" smtClean="0">
                <a:solidFill>
                  <a:srgbClr val="FFFF00"/>
                </a:solidFill>
              </a:rPr>
              <a:t> = 0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546689" y="2092260"/>
            <a:ext cx="11456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>
                <a:solidFill>
                  <a:srgbClr val="FFFF00"/>
                </a:solidFill>
              </a:rPr>
              <a:t>c</a:t>
            </a:r>
            <a:r>
              <a:rPr lang="vi-VN" sz="2400" b="1" dirty="0" smtClean="0">
                <a:solidFill>
                  <a:srgbClr val="FFFF00"/>
                </a:solidFill>
              </a:rPr>
              <a:t> = - 4</a:t>
            </a:r>
            <a:endParaRPr lang="en-US" sz="2400" b="1" dirty="0">
              <a:solidFill>
                <a:srgbClr val="FF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175322" y="3581813"/>
                <a:ext cx="1487876" cy="5136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2400" b="1" dirty="0" smtClean="0">
                    <a:solidFill>
                      <a:srgbClr val="FFFF00"/>
                    </a:solidFill>
                  </a:rPr>
                  <a:t>a </a:t>
                </a:r>
                <a:r>
                  <a:rPr lang="vi-VN" sz="2400" b="1" dirty="0">
                    <a:solidFill>
                      <a:srgbClr val="FFFF00"/>
                    </a:solidFill>
                  </a:rPr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vi-VN" sz="24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vi-VN" sz="24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</m:rad>
                  </m:oMath>
                </a14:m>
                <a:endParaRPr lang="en-US" sz="24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5322" y="3581813"/>
                <a:ext cx="1487876" cy="513602"/>
              </a:xfrm>
              <a:prstGeom prst="rect">
                <a:avLst/>
              </a:prstGeom>
              <a:blipFill rotWithShape="0">
                <a:blip r:embed="rId3"/>
                <a:stretch>
                  <a:fillRect l="-6148" t="-2381" b="-238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7773040" y="3607782"/>
            <a:ext cx="11059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>
                <a:solidFill>
                  <a:srgbClr val="FFFF00"/>
                </a:solidFill>
              </a:rPr>
              <a:t>b</a:t>
            </a:r>
            <a:r>
              <a:rPr lang="vi-VN" sz="2400" b="1" dirty="0" smtClean="0">
                <a:solidFill>
                  <a:srgbClr val="FFFF00"/>
                </a:solidFill>
              </a:rPr>
              <a:t> = -1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586459" y="3682770"/>
            <a:ext cx="11456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>
                <a:solidFill>
                  <a:srgbClr val="FFFF00"/>
                </a:solidFill>
              </a:rPr>
              <a:t>c</a:t>
            </a:r>
            <a:r>
              <a:rPr lang="vi-VN" sz="2400" b="1" dirty="0" smtClean="0">
                <a:solidFill>
                  <a:srgbClr val="FFFF00"/>
                </a:solidFill>
              </a:rPr>
              <a:t> = 0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294989" y="4412699"/>
            <a:ext cx="1518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solidFill>
                  <a:srgbClr val="FFFF00"/>
                </a:solidFill>
              </a:rPr>
              <a:t>a </a:t>
            </a:r>
            <a:r>
              <a:rPr lang="vi-VN" sz="2400" b="1" dirty="0">
                <a:solidFill>
                  <a:srgbClr val="FFFF00"/>
                </a:solidFill>
              </a:rPr>
              <a:t>= </a:t>
            </a:r>
            <a:r>
              <a:rPr lang="vi-VN" sz="2400" b="1" dirty="0" smtClean="0">
                <a:solidFill>
                  <a:srgbClr val="FFFF00"/>
                </a:solidFill>
              </a:rPr>
              <a:t>1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923964" y="6038450"/>
            <a:ext cx="11059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>
                <a:solidFill>
                  <a:srgbClr val="FFFF00"/>
                </a:solidFill>
              </a:rPr>
              <a:t>b</a:t>
            </a:r>
            <a:r>
              <a:rPr lang="vi-VN" sz="2400" b="1" dirty="0" smtClean="0">
                <a:solidFill>
                  <a:srgbClr val="FFFF00"/>
                </a:solidFill>
              </a:rPr>
              <a:t> = 0</a:t>
            </a:r>
            <a:endParaRPr lang="en-US" sz="2400" b="1" dirty="0">
              <a:solidFill>
                <a:srgbClr val="FF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7776639" y="4375845"/>
                <a:ext cx="1553289" cy="4964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2400" b="1" dirty="0" smtClean="0">
                    <a:solidFill>
                      <a:srgbClr val="FFFF00"/>
                    </a:solidFill>
                  </a:rPr>
                  <a:t>b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vi-VN" sz="24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vi-VN" sz="2400" b="1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</m:rad>
                    <m:r>
                      <a:rPr lang="vi-VN" sz="2400" b="1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vi-VN" sz="2400" b="1" dirty="0" smtClean="0">
                    <a:solidFill>
                      <a:srgbClr val="FFFF00"/>
                    </a:solidFill>
                  </a:rPr>
                  <a:t>-1</a:t>
                </a:r>
                <a:endParaRPr lang="en-US" sz="24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6639" y="4375845"/>
                <a:ext cx="1553289" cy="496483"/>
              </a:xfrm>
              <a:prstGeom prst="rect">
                <a:avLst/>
              </a:prstGeom>
              <a:blipFill rotWithShape="0">
                <a:blip r:embed="rId4"/>
                <a:stretch>
                  <a:fillRect l="-6275" t="-2469" b="-28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9550513" y="4420724"/>
            <a:ext cx="11456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>
                <a:solidFill>
                  <a:srgbClr val="FFFF00"/>
                </a:solidFill>
              </a:rPr>
              <a:t>c</a:t>
            </a:r>
            <a:r>
              <a:rPr lang="vi-VN" sz="2400" b="1" dirty="0" smtClean="0">
                <a:solidFill>
                  <a:srgbClr val="FFFF00"/>
                </a:solidFill>
              </a:rPr>
              <a:t> = 2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541712" y="6038450"/>
            <a:ext cx="11456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>
                <a:solidFill>
                  <a:srgbClr val="FFFF00"/>
                </a:solidFill>
              </a:rPr>
              <a:t>c</a:t>
            </a:r>
            <a:r>
              <a:rPr lang="vi-VN" sz="2400" b="1" dirty="0" smtClean="0">
                <a:solidFill>
                  <a:srgbClr val="FFFF00"/>
                </a:solidFill>
              </a:rPr>
              <a:t> = 0</a:t>
            </a:r>
            <a:endParaRPr lang="en-US" sz="2400" b="1" dirty="0">
              <a:solidFill>
                <a:srgbClr val="FF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230527" y="6001888"/>
                <a:ext cx="169343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2400" b="1" dirty="0">
                    <a:solidFill>
                      <a:srgbClr val="FFFF00"/>
                    </a:solidFill>
                  </a:rPr>
                  <a:t>a</a:t>
                </a:r>
                <a:r>
                  <a:rPr lang="vi-VN" sz="2400" b="1" dirty="0" smtClean="0">
                    <a:solidFill>
                      <a:srgbClr val="FFFF00"/>
                    </a:solidFill>
                  </a:rPr>
                  <a:t> = - 3</a:t>
                </a:r>
                <a14:m>
                  <m:oMath xmlns:m="http://schemas.openxmlformats.org/officeDocument/2006/math">
                    <m:r>
                      <a:rPr lang="vi-VN" sz="2400" b="1" i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4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0527" y="6001888"/>
                <a:ext cx="1693437" cy="461665"/>
              </a:xfrm>
              <a:prstGeom prst="rect">
                <a:avLst/>
              </a:prstGeom>
              <a:blipFill rotWithShape="0">
                <a:blip r:embed="rId5"/>
                <a:stretch>
                  <a:fillRect l="-5396" t="-9333" b="-3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Oval 29"/>
          <p:cNvSpPr/>
          <p:nvPr/>
        </p:nvSpPr>
        <p:spPr>
          <a:xfrm>
            <a:off x="7722871" y="1930083"/>
            <a:ext cx="899160" cy="693092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9541712" y="3556967"/>
            <a:ext cx="899160" cy="693092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076967" y="4250059"/>
            <a:ext cx="4363905" cy="826258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7735658" y="5671051"/>
            <a:ext cx="2822448" cy="975731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587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7" grpId="0"/>
      <p:bldP spid="18" grpId="0"/>
      <p:bldP spid="20" grpId="0"/>
      <p:bldP spid="22" grpId="0"/>
      <p:bldP spid="23" grpId="0"/>
      <p:bldP spid="24" grpId="0"/>
      <p:bldP spid="28" grpId="0"/>
      <p:bldP spid="29" grpId="0"/>
      <p:bldP spid="30" grpId="0" animBg="1"/>
      <p:bldP spid="31" grpId="0" animBg="1"/>
      <p:bldP spid="32" grpId="0" animBg="1"/>
      <p:bldP spid="3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4815" y="827071"/>
            <a:ext cx="8549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solidFill>
                  <a:srgbClr val="FFFF00"/>
                </a:solidFill>
              </a:rPr>
              <a:t>2. Một số ví dụ về giải phương trình bậc hai</a:t>
            </a:r>
            <a:endParaRPr lang="en-US" sz="2400" b="1" dirty="0">
              <a:solidFill>
                <a:srgbClr val="FFFF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726636" y="2123778"/>
            <a:ext cx="0" cy="45236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795910" y="1708279"/>
            <a:ext cx="212750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vi-VN" sz="2400" b="1" dirty="0" smtClean="0">
                <a:solidFill>
                  <a:schemeClr val="bg1"/>
                </a:solidFill>
              </a:rPr>
              <a:t> a) 4x</a:t>
            </a:r>
            <a:r>
              <a:rPr lang="vi-VN" sz="2400" b="1" baseline="30000" dirty="0" smtClean="0">
                <a:solidFill>
                  <a:schemeClr val="bg1"/>
                </a:solidFill>
              </a:rPr>
              <a:t>2</a:t>
            </a:r>
            <a:r>
              <a:rPr lang="vi-VN" sz="2400" b="1" dirty="0" smtClean="0">
                <a:solidFill>
                  <a:schemeClr val="bg1"/>
                </a:solidFill>
              </a:rPr>
              <a:t> </a:t>
            </a:r>
            <a:r>
              <a:rPr lang="vi-VN" sz="2400" b="1" dirty="0">
                <a:solidFill>
                  <a:schemeClr val="bg1"/>
                </a:solidFill>
              </a:rPr>
              <a:t>+</a:t>
            </a:r>
            <a:r>
              <a:rPr lang="vi-VN" sz="2400" b="1" dirty="0" smtClean="0">
                <a:solidFill>
                  <a:schemeClr val="bg1"/>
                </a:solidFill>
              </a:rPr>
              <a:t> </a:t>
            </a:r>
            <a:r>
              <a:rPr lang="vi-VN" sz="2400" b="1" dirty="0">
                <a:solidFill>
                  <a:schemeClr val="bg1"/>
                </a:solidFill>
              </a:rPr>
              <a:t>x = 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862622" y="2652038"/>
                <a:ext cx="277198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⇔</m:t>
                    </m:r>
                  </m:oMath>
                </a14:m>
                <a:r>
                  <a:rPr lang="vi-VN" sz="2400" b="1" dirty="0" smtClean="0">
                    <a:solidFill>
                      <a:schemeClr val="bg1"/>
                    </a:solidFill>
                  </a:rPr>
                  <a:t> x .( 4x + 1 ) = 0</a:t>
                </a:r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2622" y="2652038"/>
                <a:ext cx="2771980" cy="461665"/>
              </a:xfrm>
              <a:prstGeom prst="rect">
                <a:avLst/>
              </a:prstGeom>
              <a:blipFill rotWithShape="0">
                <a:blip r:embed="rId2"/>
                <a:stretch>
                  <a:fillRect t="-9211" b="-30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902506" y="5683414"/>
                <a:ext cx="5111496" cy="10819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2200" b="1" dirty="0" smtClean="0">
                    <a:solidFill>
                      <a:schemeClr val="bg1"/>
                    </a:solidFill>
                  </a:rPr>
                  <a:t>Vậy phương trình có hai nghiệm </a:t>
                </a:r>
                <a:r>
                  <a:rPr lang="vi-VN" sz="2400" b="1" dirty="0" smtClean="0">
                    <a:solidFill>
                      <a:schemeClr val="bg1"/>
                    </a:solidFill>
                  </a:rPr>
                  <a:t>: </a:t>
                </a:r>
              </a:p>
              <a:p>
                <a:r>
                  <a:rPr lang="vi-VN" sz="2400" b="1" dirty="0">
                    <a:solidFill>
                      <a:schemeClr val="bg1"/>
                    </a:solidFill>
                  </a:rPr>
                  <a:t> </a:t>
                </a:r>
                <a:r>
                  <a:rPr lang="vi-VN" sz="2400" b="1" dirty="0" smtClean="0">
                    <a:solidFill>
                      <a:schemeClr val="bg1"/>
                    </a:solidFill>
                  </a:rPr>
                  <a:t>  x</a:t>
                </a:r>
                <a:r>
                  <a:rPr lang="vi-VN" sz="2400" b="1" baseline="-25000" dirty="0" smtClean="0">
                    <a:solidFill>
                      <a:schemeClr val="bg1"/>
                    </a:solidFill>
                  </a:rPr>
                  <a:t>1</a:t>
                </a:r>
                <a:r>
                  <a:rPr lang="vi-VN" sz="2400" b="1" dirty="0" smtClean="0">
                    <a:solidFill>
                      <a:schemeClr val="bg1"/>
                    </a:solidFill>
                  </a:rPr>
                  <a:t> = 0 ; x</a:t>
                </a:r>
                <a:r>
                  <a:rPr lang="vi-VN" sz="2400" b="1" baseline="-25000" dirty="0" smtClean="0">
                    <a:solidFill>
                      <a:schemeClr val="bg1"/>
                    </a:solidFill>
                  </a:rPr>
                  <a:t>2</a:t>
                </a:r>
                <a:r>
                  <a:rPr lang="vi-VN" sz="2400" b="1" dirty="0" smtClean="0">
                    <a:solidFill>
                      <a:schemeClr val="bg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vi-VN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vi-VN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endParaRPr lang="en-US" sz="28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2506" y="5683414"/>
                <a:ext cx="5111496" cy="1081963"/>
              </a:xfrm>
              <a:prstGeom prst="rect">
                <a:avLst/>
              </a:prstGeom>
              <a:blipFill rotWithShape="0">
                <a:blip r:embed="rId3"/>
                <a:stretch>
                  <a:fillRect l="-1549" t="-3933" b="-16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792431" y="1397253"/>
            <a:ext cx="8054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solidFill>
                  <a:srgbClr val="FFFF00"/>
                </a:solidFill>
              </a:rPr>
              <a:t>Ví dụ 1: Giải phương trình</a:t>
            </a:r>
            <a:endParaRPr lang="en-US" sz="2400" b="1" dirty="0">
              <a:solidFill>
                <a:srgbClr val="FF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7017543" y="1607678"/>
                <a:ext cx="2622962" cy="9006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200000"/>
                  </a:lnSpc>
                </a:pPr>
                <a:r>
                  <a:rPr lang="vi-VN" sz="2400" b="1" dirty="0" smtClean="0">
                    <a:solidFill>
                      <a:schemeClr val="bg1"/>
                    </a:solidFill>
                  </a:rPr>
                  <a:t> b) 3x</a:t>
                </a:r>
                <a:r>
                  <a:rPr lang="vi-VN" sz="2400" b="1" baseline="30000" dirty="0" smtClean="0">
                    <a:solidFill>
                      <a:schemeClr val="bg1"/>
                    </a:solidFill>
                  </a:rPr>
                  <a:t>2</a:t>
                </a:r>
                <a:r>
                  <a:rPr lang="vi-VN" sz="2400" b="1" dirty="0" smtClean="0">
                    <a:solidFill>
                      <a:schemeClr val="bg1"/>
                    </a:solidFill>
                  </a:rPr>
                  <a:t> </a:t>
                </a:r>
                <a:r>
                  <a:rPr lang="vi-VN" sz="2400" b="1" dirty="0">
                    <a:solidFill>
                      <a:schemeClr val="bg1"/>
                    </a:solidFill>
                  </a:rPr>
                  <a:t>-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vi-VN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vi-VN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</m:rad>
                  </m:oMath>
                </a14:m>
                <a:r>
                  <a:rPr lang="vi-VN" sz="2400" b="1" dirty="0" smtClean="0">
                    <a:solidFill>
                      <a:schemeClr val="bg1"/>
                    </a:solidFill>
                  </a:rPr>
                  <a:t>. x </a:t>
                </a:r>
                <a:r>
                  <a:rPr lang="vi-VN" sz="2400" b="1" dirty="0">
                    <a:solidFill>
                      <a:schemeClr val="bg1"/>
                    </a:solidFill>
                  </a:rPr>
                  <a:t>= 0</a:t>
                </a: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7543" y="1607678"/>
                <a:ext cx="2622962" cy="900631"/>
              </a:xfrm>
              <a:prstGeom prst="rect">
                <a:avLst/>
              </a:prstGeom>
              <a:blipFill rotWithShape="0">
                <a:blip r:embed="rId4"/>
                <a:stretch>
                  <a:fillRect l="-233" r="-2791" b="-6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7049379" y="2517028"/>
                <a:ext cx="3983721" cy="4964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⇔</m:t>
                    </m:r>
                  </m:oMath>
                </a14:m>
                <a:r>
                  <a:rPr lang="vi-VN" sz="2400" b="1" dirty="0" smtClean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vi-VN" sz="2400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vi-VN" sz="2400" b="1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</m:rad>
                  </m:oMath>
                </a14:m>
                <a:r>
                  <a:rPr lang="vi-VN" sz="2400" b="1" dirty="0" smtClean="0">
                    <a:solidFill>
                      <a:schemeClr val="bg1"/>
                    </a:solidFill>
                  </a:rPr>
                  <a:t> x .(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vi-VN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vi-VN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</m:rad>
                  </m:oMath>
                </a14:m>
                <a:r>
                  <a:rPr lang="vi-VN" sz="2400" b="1" dirty="0" smtClean="0">
                    <a:solidFill>
                      <a:schemeClr val="bg1"/>
                    </a:solidFill>
                  </a:rPr>
                  <a:t> x - 1) = 0</a:t>
                </a:r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9379" y="2517028"/>
                <a:ext cx="3983721" cy="496483"/>
              </a:xfrm>
              <a:prstGeom prst="rect">
                <a:avLst/>
              </a:prstGeom>
              <a:blipFill rotWithShape="0">
                <a:blip r:embed="rId5"/>
                <a:stretch>
                  <a:fillRect t="-2469" b="-28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017543" y="5575971"/>
                <a:ext cx="6077687" cy="11546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2200" b="1" dirty="0" smtClean="0">
                    <a:solidFill>
                      <a:schemeClr val="bg1"/>
                    </a:solidFill>
                  </a:rPr>
                  <a:t>Vậy phương trình có hai nghiệm </a:t>
                </a:r>
                <a:r>
                  <a:rPr lang="vi-VN" sz="2400" b="1" dirty="0" smtClean="0">
                    <a:solidFill>
                      <a:schemeClr val="bg1"/>
                    </a:solidFill>
                  </a:rPr>
                  <a:t>: </a:t>
                </a:r>
              </a:p>
              <a:p>
                <a:r>
                  <a:rPr lang="vi-VN" sz="2400" b="1" dirty="0" smtClean="0">
                    <a:solidFill>
                      <a:schemeClr val="bg1"/>
                    </a:solidFill>
                  </a:rPr>
                  <a:t>x</a:t>
                </a:r>
                <a:r>
                  <a:rPr lang="vi-VN" sz="2400" b="1" baseline="-25000" dirty="0" smtClean="0">
                    <a:solidFill>
                      <a:schemeClr val="bg1"/>
                    </a:solidFill>
                  </a:rPr>
                  <a:t>1</a:t>
                </a:r>
                <a:r>
                  <a:rPr lang="vi-VN" sz="2400" b="1" dirty="0" smtClean="0">
                    <a:solidFill>
                      <a:schemeClr val="bg1"/>
                    </a:solidFill>
                  </a:rPr>
                  <a:t> = 0 ; x</a:t>
                </a:r>
                <a:r>
                  <a:rPr lang="vi-VN" sz="2400" b="1" baseline="-25000" dirty="0" smtClean="0">
                    <a:solidFill>
                      <a:schemeClr val="bg1"/>
                    </a:solidFill>
                  </a:rPr>
                  <a:t>2</a:t>
                </a:r>
                <a:r>
                  <a:rPr lang="vi-VN" sz="2400" b="1" dirty="0" smtClean="0">
                    <a:solidFill>
                      <a:schemeClr val="bg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vi-VN" sz="2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vi-VN" sz="28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e>
                        </m:rad>
                      </m:num>
                      <m:den>
                        <m:r>
                          <a:rPr lang="vi-VN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7543" y="5575971"/>
                <a:ext cx="6077687" cy="1154675"/>
              </a:xfrm>
              <a:prstGeom prst="rect">
                <a:avLst/>
              </a:prstGeom>
              <a:blipFill rotWithShape="0">
                <a:blip r:embed="rId6"/>
                <a:stretch>
                  <a:fillRect l="-1505" t="-3704" b="-21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 useBgFill="1">
        <p:nvSpPr>
          <p:cNvPr id="18" name="TextBox 17"/>
          <p:cNvSpPr txBox="1"/>
          <p:nvPr/>
        </p:nvSpPr>
        <p:spPr>
          <a:xfrm>
            <a:off x="332232" y="201579"/>
            <a:ext cx="11636248" cy="46166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vi-VN" sz="2400" b="1" dirty="0" smtClean="0">
                <a:solidFill>
                  <a:srgbClr val="FFFF00"/>
                </a:solidFill>
              </a:rPr>
              <a:t>PHƯƠNG TRÌNH BẬC HAI MỘT ẨN</a:t>
            </a:r>
            <a:endParaRPr lang="en-US" sz="2400" b="1" dirty="0">
              <a:solidFill>
                <a:srgbClr val="FF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862622" y="3213456"/>
                <a:ext cx="2257349" cy="9142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⇔</m:t>
                      </m:r>
                      <m:d>
                        <m:dPr>
                          <m:begChr m:val="["/>
                          <m:endChr m:val=""/>
                          <m:ctrlP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b="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US" sz="2400" b="1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400" b="1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1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  <m:r>
                                  <m:rPr>
                                    <m:nor/>
                                  </m:rPr>
                                  <a:rPr lang="en-US" sz="2400" b="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x</m:t>
                                </m:r>
                                <m:r>
                                  <a:rPr lang="en-US" sz="2400" b="1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2400" b="1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en-US" sz="2400" b="1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400" b="1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2622" y="3213456"/>
                <a:ext cx="2257349" cy="91422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1862622" y="4227434"/>
                <a:ext cx="1791388" cy="12661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⇔</m:t>
                      </m:r>
                      <m:d>
                        <m:dPr>
                          <m:begChr m:val="["/>
                          <m:endChr m:val=""/>
                          <m:ctrlP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b="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US" sz="2400" b="1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400" b="1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US" sz="2400" b="1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400" b="1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b="1" i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2400" b="1" i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US" sz="2400" b="1" i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2622" y="4227434"/>
                <a:ext cx="1791388" cy="126618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7014002" y="3142519"/>
                <a:ext cx="2605329" cy="9142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⇔</m:t>
                      </m:r>
                      <m:d>
                        <m:dPr>
                          <m:begChr m:val="["/>
                          <m:endChr m:val=""/>
                          <m:ctrlP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b="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US" sz="2400" b="1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400" b="1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</m:mr>
                            <m:mr>
                              <m:e>
                                <m:rad>
                                  <m:radPr>
                                    <m:degHide m:val="on"/>
                                    <m:ctrlPr>
                                      <a:rPr lang="en-US" sz="2400" b="1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2400" b="1" i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e>
                                </m:rad>
                                <m:r>
                                  <a:rPr lang="en-US" sz="2400" b="1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US" sz="2400" b="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US" sz="2400" b="1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400" b="1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en-US" sz="2400" b="1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400" b="1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4002" y="3142519"/>
                <a:ext cx="2605329" cy="91422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6968653" y="4130699"/>
                <a:ext cx="2554995" cy="14529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⇔</m:t>
                      </m:r>
                      <m:d>
                        <m:dPr>
                          <m:begChr m:val="["/>
                          <m:endChr m:val=""/>
                          <m:ctrlPr>
                            <a:rPr lang="en-US" sz="24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b="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US" sz="2400" b="1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400" b="1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US" sz="2400" b="1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400" b="1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b="1" i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US" sz="2400" b="1" i="1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2400" b="1" i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𝟑</m:t>
                                        </m:r>
                                      </m:e>
                                    </m:rad>
                                  </m:den>
                                </m:f>
                                <m:r>
                                  <a:rPr lang="en-US" sz="2400" b="1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400" b="1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en-US" sz="2400" b="1" i="1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2400" b="1" i="0">
                                            <a:solidFill>
                                              <a:schemeClr val="bg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𝟑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US" sz="2400" b="1" i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8653" y="4130699"/>
                <a:ext cx="2554995" cy="145296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413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11" grpId="0"/>
      <p:bldP spid="12" grpId="0"/>
      <p:bldP spid="13" grpId="0"/>
      <p:bldP spid="14" grpId="0"/>
      <p:bldP spid="17" grpId="0"/>
      <p:bldP spid="4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TextBox 3"/>
          <p:cNvSpPr txBox="1"/>
          <p:nvPr/>
        </p:nvSpPr>
        <p:spPr>
          <a:xfrm>
            <a:off x="359664" y="116104"/>
            <a:ext cx="11636248" cy="46166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vi-VN" sz="2400" b="1" dirty="0" smtClean="0">
                <a:solidFill>
                  <a:srgbClr val="FFFF00"/>
                </a:solidFill>
              </a:rPr>
              <a:t>PHƯƠNG TRÌNH BẬC HAI MỘT ẨN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537" y="864644"/>
            <a:ext cx="8549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solidFill>
                  <a:srgbClr val="FFFF00"/>
                </a:solidFill>
              </a:rPr>
              <a:t>2) Một số ví dụ về giải phương trình bậc hai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3117" y="1471302"/>
            <a:ext cx="73295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200" b="1" dirty="0" smtClean="0">
                <a:solidFill>
                  <a:srgbClr val="FFFF00"/>
                </a:solidFill>
              </a:rPr>
              <a:t>Ví dụ 2: </a:t>
            </a:r>
            <a:r>
              <a:rPr lang="vi-VN" sz="2200" b="1" dirty="0">
                <a:solidFill>
                  <a:srgbClr val="FFFF00"/>
                </a:solidFill>
              </a:rPr>
              <a:t>Giải phương </a:t>
            </a:r>
            <a:r>
              <a:rPr lang="vi-VN" sz="2200" b="1" dirty="0" smtClean="0">
                <a:solidFill>
                  <a:srgbClr val="FFFF00"/>
                </a:solidFill>
              </a:rPr>
              <a:t>trình</a:t>
            </a:r>
            <a:endParaRPr lang="en-US" sz="2200" b="1" dirty="0">
              <a:solidFill>
                <a:srgbClr val="FFFF00"/>
              </a:solidFill>
            </a:endParaRPr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124114" y="1800453"/>
            <a:ext cx="187904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vi-VN" sz="2400" b="1" dirty="0" smtClean="0">
                <a:solidFill>
                  <a:schemeClr val="bg1"/>
                </a:solidFill>
              </a:rPr>
              <a:t> a) x</a:t>
            </a:r>
            <a:r>
              <a:rPr lang="vi-VN" sz="2400" b="1" baseline="30000" dirty="0" smtClean="0">
                <a:solidFill>
                  <a:schemeClr val="bg1"/>
                </a:solidFill>
              </a:rPr>
              <a:t>2</a:t>
            </a:r>
            <a:r>
              <a:rPr lang="vi-VN" sz="2400" b="1" dirty="0" smtClean="0">
                <a:solidFill>
                  <a:schemeClr val="bg1"/>
                </a:solidFill>
              </a:rPr>
              <a:t> </a:t>
            </a:r>
            <a:r>
              <a:rPr lang="vi-VN" sz="2400" b="1" dirty="0">
                <a:solidFill>
                  <a:schemeClr val="bg1"/>
                </a:solidFill>
              </a:rPr>
              <a:t>- </a:t>
            </a:r>
            <a:r>
              <a:rPr lang="vi-VN" sz="2400" b="1" dirty="0" smtClean="0">
                <a:solidFill>
                  <a:schemeClr val="bg1"/>
                </a:solidFill>
              </a:rPr>
              <a:t>5 </a:t>
            </a:r>
            <a:r>
              <a:rPr lang="vi-VN" sz="2400" b="1" dirty="0">
                <a:solidFill>
                  <a:schemeClr val="bg1"/>
                </a:solidFill>
              </a:rPr>
              <a:t>= 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128542" y="2661785"/>
                <a:ext cx="202996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⇔</m:t>
                    </m:r>
                  </m:oMath>
                </a14:m>
                <a:r>
                  <a:rPr lang="vi-VN" sz="2400" b="1" dirty="0" smtClean="0">
                    <a:solidFill>
                      <a:schemeClr val="bg1"/>
                    </a:solidFill>
                  </a:rPr>
                  <a:t> </a:t>
                </a:r>
                <a:r>
                  <a:rPr lang="vi-VN" sz="2400" b="1" dirty="0">
                    <a:solidFill>
                      <a:schemeClr val="bg1"/>
                    </a:solidFill>
                  </a:rPr>
                  <a:t>x</a:t>
                </a:r>
                <a:r>
                  <a:rPr lang="vi-VN" sz="2400" b="1" baseline="30000" dirty="0">
                    <a:solidFill>
                      <a:schemeClr val="bg1"/>
                    </a:solidFill>
                  </a:rPr>
                  <a:t>2</a:t>
                </a:r>
                <a:r>
                  <a:rPr lang="vi-VN" sz="2400" b="1" dirty="0">
                    <a:solidFill>
                      <a:schemeClr val="bg1"/>
                    </a:solidFill>
                  </a:rPr>
                  <a:t> </a:t>
                </a:r>
                <a:r>
                  <a:rPr lang="vi-VN" sz="2400" b="1" dirty="0" smtClean="0">
                    <a:solidFill>
                      <a:schemeClr val="bg1"/>
                    </a:solidFill>
                  </a:rPr>
                  <a:t> </a:t>
                </a:r>
                <a:r>
                  <a:rPr lang="vi-VN" sz="2400" b="1" dirty="0">
                    <a:solidFill>
                      <a:schemeClr val="bg1"/>
                    </a:solidFill>
                  </a:rPr>
                  <a:t>= </a:t>
                </a:r>
                <a:r>
                  <a:rPr lang="vi-VN" sz="2400" b="1" dirty="0" smtClean="0">
                    <a:solidFill>
                      <a:schemeClr val="bg1"/>
                    </a:solidFill>
                  </a:rPr>
                  <a:t>5</a:t>
                </a:r>
                <a:endParaRPr lang="vi-VN" sz="2400" b="1" dirty="0">
                  <a:solidFill>
                    <a:schemeClr val="bg1"/>
                  </a:solidFill>
                </a:endParaRPr>
              </a:p>
              <a:p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8542" y="2661785"/>
                <a:ext cx="2029968" cy="830997"/>
              </a:xfrm>
              <a:prstGeom prst="rect">
                <a:avLst/>
              </a:prstGeom>
              <a:blipFill rotWithShape="0">
                <a:blip r:embed="rId2"/>
                <a:stretch>
                  <a:fillRect t="-51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106305" y="3182081"/>
                <a:ext cx="2731651" cy="5002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⇔</m:t>
                    </m:r>
                  </m:oMath>
                </a14:m>
                <a:r>
                  <a:rPr lang="vi-VN" sz="2400" b="1" dirty="0" smtClean="0">
                    <a:solidFill>
                      <a:schemeClr val="bg1"/>
                    </a:solidFill>
                  </a:rPr>
                  <a:t> x</a:t>
                </a:r>
                <a:r>
                  <a:rPr lang="vi-VN" sz="2400" b="1" baseline="30000" dirty="0" smtClean="0">
                    <a:solidFill>
                      <a:schemeClr val="bg1"/>
                    </a:solidFill>
                  </a:rPr>
                  <a:t>2</a:t>
                </a:r>
                <a:r>
                  <a:rPr lang="vi-VN" sz="2400" b="1" dirty="0" smtClean="0">
                    <a:solidFill>
                      <a:schemeClr val="bg1"/>
                    </a:solidFill>
                  </a:rPr>
                  <a:t>  </a:t>
                </a:r>
                <a:r>
                  <a:rPr lang="vi-VN" sz="2400" b="1" dirty="0">
                    <a:solidFill>
                      <a:schemeClr val="bg1"/>
                    </a:solidFill>
                  </a:rPr>
                  <a:t>= </a:t>
                </a:r>
                <a:r>
                  <a:rPr lang="vi-VN" sz="2400" b="1" dirty="0" smtClean="0">
                    <a:solidFill>
                      <a:schemeClr val="bg1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a:rPr lang="vi-VN" sz="2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 </m:t>
                    </m:r>
                    <m:rad>
                      <m:radPr>
                        <m:degHide m:val="on"/>
                        <m:ctrlPr>
                          <a:rPr lang="vi-VN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vi-VN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</m:e>
                    </m:rad>
                  </m:oMath>
                </a14:m>
                <a:r>
                  <a:rPr lang="vi-VN" sz="2400" b="1" dirty="0" smtClean="0">
                    <a:solidFill>
                      <a:schemeClr val="bg1"/>
                    </a:solidFill>
                  </a:rPr>
                  <a:t> )</a:t>
                </a:r>
                <a:r>
                  <a:rPr lang="vi-VN" sz="2400" b="1" baseline="30000" dirty="0" smtClean="0">
                    <a:solidFill>
                      <a:schemeClr val="bg1"/>
                    </a:solidFill>
                  </a:rPr>
                  <a:t>2</a:t>
                </a:r>
                <a:endParaRPr lang="vi-VN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6305" y="3182081"/>
                <a:ext cx="2731651" cy="500202"/>
              </a:xfrm>
              <a:prstGeom prst="rect">
                <a:avLst/>
              </a:prstGeom>
              <a:blipFill rotWithShape="0">
                <a:blip r:embed="rId3"/>
                <a:stretch>
                  <a:fillRect t="-1220" b="-280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998595" y="4812929"/>
                <a:ext cx="4569917" cy="8387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2200" b="1" dirty="0" smtClean="0">
                    <a:solidFill>
                      <a:schemeClr val="bg1"/>
                    </a:solidFill>
                  </a:rPr>
                  <a:t>Vậy phương trình có hai nghiệm </a:t>
                </a:r>
              </a:p>
              <a:p>
                <a:r>
                  <a:rPr lang="vi-VN" sz="2400" b="1" dirty="0" smtClean="0">
                    <a:solidFill>
                      <a:schemeClr val="bg1"/>
                    </a:solidFill>
                  </a:rPr>
                  <a:t> x</a:t>
                </a:r>
                <a:r>
                  <a:rPr lang="vi-VN" sz="2400" b="1" baseline="-25000" dirty="0" smtClean="0">
                    <a:solidFill>
                      <a:schemeClr val="bg1"/>
                    </a:solidFill>
                  </a:rPr>
                  <a:t>1</a:t>
                </a:r>
                <a:r>
                  <a:rPr lang="vi-VN" sz="2400" b="1" dirty="0" smtClean="0">
                    <a:solidFill>
                      <a:schemeClr val="bg1"/>
                    </a:solidFill>
                  </a:rPr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vi-VN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vi-VN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e>
                    </m:rad>
                  </m:oMath>
                </a14:m>
                <a:r>
                  <a:rPr lang="vi-VN" sz="2400" b="1" dirty="0" smtClean="0">
                    <a:solidFill>
                      <a:schemeClr val="bg1"/>
                    </a:solidFill>
                  </a:rPr>
                  <a:t> ;   x</a:t>
                </a:r>
                <a:r>
                  <a:rPr lang="vi-VN" sz="2400" b="1" baseline="-25000" dirty="0" smtClean="0">
                    <a:solidFill>
                      <a:schemeClr val="bg1"/>
                    </a:solidFill>
                  </a:rPr>
                  <a:t>2</a:t>
                </a:r>
                <a:r>
                  <a:rPr lang="vi-VN" sz="2400" b="1" dirty="0" smtClean="0">
                    <a:solidFill>
                      <a:schemeClr val="bg1"/>
                    </a:solidFill>
                  </a:rPr>
                  <a:t> = -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vi-VN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vi-VN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e>
                    </m:rad>
                  </m:oMath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8595" y="4812929"/>
                <a:ext cx="4569917" cy="838756"/>
              </a:xfrm>
              <a:prstGeom prst="rect">
                <a:avLst/>
              </a:prstGeom>
              <a:blipFill rotWithShape="0">
                <a:blip r:embed="rId4"/>
                <a:stretch>
                  <a:fillRect l="-1736" t="-4380" r="-2136" b="-167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/>
          <p:nvPr/>
        </p:nvCxnSpPr>
        <p:spPr>
          <a:xfrm>
            <a:off x="6149234" y="1506590"/>
            <a:ext cx="0" cy="53058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6847658" y="1362585"/>
            <a:ext cx="214353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vi-VN" sz="2400" b="1" dirty="0" smtClean="0">
                <a:solidFill>
                  <a:schemeClr val="bg1"/>
                </a:solidFill>
              </a:rPr>
              <a:t> b) 7x</a:t>
            </a:r>
            <a:r>
              <a:rPr lang="vi-VN" sz="2400" b="1" baseline="30000" dirty="0" smtClean="0">
                <a:solidFill>
                  <a:schemeClr val="bg1"/>
                </a:solidFill>
              </a:rPr>
              <a:t>2</a:t>
            </a:r>
            <a:r>
              <a:rPr lang="vi-VN" sz="2400" b="1" dirty="0" smtClean="0">
                <a:solidFill>
                  <a:schemeClr val="bg1"/>
                </a:solidFill>
              </a:rPr>
              <a:t> + 2 = </a:t>
            </a:r>
            <a:r>
              <a:rPr lang="vi-VN" sz="2400" b="1" dirty="0">
                <a:solidFill>
                  <a:schemeClr val="bg1"/>
                </a:solidFill>
              </a:rPr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128542" y="3859501"/>
                <a:ext cx="2029968" cy="5002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⇔</m:t>
                    </m:r>
                  </m:oMath>
                </a14:m>
                <a:r>
                  <a:rPr lang="vi-VN" sz="2400" b="1" dirty="0" smtClean="0">
                    <a:solidFill>
                      <a:schemeClr val="bg1"/>
                    </a:solidFill>
                  </a:rPr>
                  <a:t> x  </a:t>
                </a:r>
                <a:r>
                  <a:rPr lang="vi-VN" sz="2400" b="1" dirty="0">
                    <a:solidFill>
                      <a:schemeClr val="bg1"/>
                    </a:solidFill>
                  </a:rPr>
                  <a:t>= </a:t>
                </a:r>
                <a14:m>
                  <m:oMath xmlns:m="http://schemas.openxmlformats.org/officeDocument/2006/math">
                    <m:r>
                      <a:rPr lang="vi-VN" sz="2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 </m:t>
                    </m:r>
                    <m:rad>
                      <m:radPr>
                        <m:degHide m:val="on"/>
                        <m:ctrlPr>
                          <a:rPr lang="vi-VN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vi-VN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</m:e>
                    </m:rad>
                  </m:oMath>
                </a14:m>
                <a:endParaRPr lang="vi-VN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8542" y="3859501"/>
                <a:ext cx="2029968" cy="500202"/>
              </a:xfrm>
              <a:prstGeom prst="rect">
                <a:avLst/>
              </a:prstGeom>
              <a:blipFill rotWithShape="0">
                <a:blip r:embed="rId5"/>
                <a:stretch>
                  <a:fillRect t="-1220" b="-280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2595120" y="2662016"/>
                <a:ext cx="166577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⇔</m:t>
                      </m:r>
                      <m:r>
                        <a:rPr lang="en-US" sz="2400" b="1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400" b="1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=±</m:t>
                      </m:r>
                      <m:r>
                        <a:rPr lang="en-US" sz="2400" b="1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US" sz="24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5120" y="2662016"/>
                <a:ext cx="1665776" cy="461665"/>
              </a:xfrm>
              <a:prstGeom prst="rect">
                <a:avLst/>
              </a:prstGeom>
              <a:blipFill rotWithShape="0">
                <a:blip r:embed="rId6"/>
                <a:stretch>
                  <a:fillRect b="-5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9182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22" grpId="0"/>
      <p:bldP spid="25" grpId="0"/>
      <p:bldP spid="21" grpId="0"/>
      <p:bldP spid="21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TextBox 3"/>
          <p:cNvSpPr txBox="1"/>
          <p:nvPr/>
        </p:nvSpPr>
        <p:spPr>
          <a:xfrm>
            <a:off x="359664" y="116104"/>
            <a:ext cx="11636248" cy="46166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vi-VN" sz="2400" b="1" dirty="0" smtClean="0">
                <a:solidFill>
                  <a:srgbClr val="FFFF00"/>
                </a:solidFill>
              </a:rPr>
              <a:t>PHƯƠNG TRÌNH BẬC HAI MỘT ẨN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537" y="864644"/>
            <a:ext cx="8549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solidFill>
                  <a:srgbClr val="FFFF00"/>
                </a:solidFill>
              </a:rPr>
              <a:t>2) Một số ví dụ về giải phương trình bậc hai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3117" y="1471302"/>
            <a:ext cx="73295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200" b="1" dirty="0" smtClean="0">
                <a:solidFill>
                  <a:srgbClr val="FFFF00"/>
                </a:solidFill>
              </a:rPr>
              <a:t>Ví dụ 2: </a:t>
            </a:r>
            <a:r>
              <a:rPr lang="vi-VN" sz="2200" b="1" dirty="0">
                <a:solidFill>
                  <a:srgbClr val="FFFF00"/>
                </a:solidFill>
              </a:rPr>
              <a:t>Giải phương </a:t>
            </a:r>
            <a:r>
              <a:rPr lang="vi-VN" sz="2200" b="1" dirty="0" smtClean="0">
                <a:solidFill>
                  <a:srgbClr val="FFFF00"/>
                </a:solidFill>
              </a:rPr>
              <a:t>trình</a:t>
            </a:r>
            <a:endParaRPr lang="en-US" sz="2200" b="1" dirty="0">
              <a:solidFill>
                <a:srgbClr val="FFFF00"/>
              </a:solidFill>
            </a:endParaRPr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124114" y="1800453"/>
            <a:ext cx="187904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vi-VN" sz="2400" b="1" dirty="0" smtClean="0">
                <a:solidFill>
                  <a:schemeClr val="bg1"/>
                </a:solidFill>
              </a:rPr>
              <a:t> a) x</a:t>
            </a:r>
            <a:r>
              <a:rPr lang="vi-VN" sz="2400" b="1" baseline="30000" dirty="0" smtClean="0">
                <a:solidFill>
                  <a:schemeClr val="bg1"/>
                </a:solidFill>
              </a:rPr>
              <a:t>2</a:t>
            </a:r>
            <a:r>
              <a:rPr lang="vi-VN" sz="2400" b="1" dirty="0" smtClean="0">
                <a:solidFill>
                  <a:schemeClr val="bg1"/>
                </a:solidFill>
              </a:rPr>
              <a:t> </a:t>
            </a:r>
            <a:r>
              <a:rPr lang="vi-VN" sz="2400" b="1" dirty="0">
                <a:solidFill>
                  <a:schemeClr val="bg1"/>
                </a:solidFill>
              </a:rPr>
              <a:t>- </a:t>
            </a:r>
            <a:r>
              <a:rPr lang="vi-VN" sz="2400" b="1" dirty="0" smtClean="0">
                <a:solidFill>
                  <a:schemeClr val="bg1"/>
                </a:solidFill>
              </a:rPr>
              <a:t>5 </a:t>
            </a:r>
            <a:r>
              <a:rPr lang="vi-VN" sz="2400" b="1" dirty="0">
                <a:solidFill>
                  <a:schemeClr val="bg1"/>
                </a:solidFill>
              </a:rPr>
              <a:t>= 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128542" y="2661785"/>
                <a:ext cx="202996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⇔</m:t>
                    </m:r>
                  </m:oMath>
                </a14:m>
                <a:r>
                  <a:rPr lang="vi-VN" sz="2400" b="1" dirty="0" smtClean="0">
                    <a:solidFill>
                      <a:schemeClr val="bg1"/>
                    </a:solidFill>
                  </a:rPr>
                  <a:t> </a:t>
                </a:r>
                <a:r>
                  <a:rPr lang="vi-VN" sz="2400" b="1" dirty="0">
                    <a:solidFill>
                      <a:schemeClr val="bg1"/>
                    </a:solidFill>
                  </a:rPr>
                  <a:t>x</a:t>
                </a:r>
                <a:r>
                  <a:rPr lang="vi-VN" sz="2400" b="1" baseline="30000" dirty="0">
                    <a:solidFill>
                      <a:schemeClr val="bg1"/>
                    </a:solidFill>
                  </a:rPr>
                  <a:t>2</a:t>
                </a:r>
                <a:r>
                  <a:rPr lang="vi-VN" sz="2400" b="1" dirty="0">
                    <a:solidFill>
                      <a:schemeClr val="bg1"/>
                    </a:solidFill>
                  </a:rPr>
                  <a:t> </a:t>
                </a:r>
                <a:r>
                  <a:rPr lang="vi-VN" sz="2400" b="1" dirty="0" smtClean="0">
                    <a:solidFill>
                      <a:schemeClr val="bg1"/>
                    </a:solidFill>
                  </a:rPr>
                  <a:t> </a:t>
                </a:r>
                <a:r>
                  <a:rPr lang="vi-VN" sz="2400" b="1" dirty="0">
                    <a:solidFill>
                      <a:schemeClr val="bg1"/>
                    </a:solidFill>
                  </a:rPr>
                  <a:t>= </a:t>
                </a:r>
                <a:r>
                  <a:rPr lang="vi-VN" sz="2400" b="1" dirty="0" smtClean="0">
                    <a:solidFill>
                      <a:schemeClr val="bg1"/>
                    </a:solidFill>
                  </a:rPr>
                  <a:t>5</a:t>
                </a:r>
                <a:endParaRPr lang="vi-VN" sz="2400" b="1" dirty="0">
                  <a:solidFill>
                    <a:schemeClr val="bg1"/>
                  </a:solidFill>
                </a:endParaRPr>
              </a:p>
              <a:p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8542" y="2661785"/>
                <a:ext cx="2029968" cy="830997"/>
              </a:xfrm>
              <a:prstGeom prst="rect">
                <a:avLst/>
              </a:prstGeom>
              <a:blipFill rotWithShape="0">
                <a:blip r:embed="rId2"/>
                <a:stretch>
                  <a:fillRect t="-51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106305" y="3182081"/>
                <a:ext cx="2731651" cy="5002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⇔</m:t>
                    </m:r>
                  </m:oMath>
                </a14:m>
                <a:r>
                  <a:rPr lang="vi-VN" sz="2400" b="1" dirty="0" smtClean="0">
                    <a:solidFill>
                      <a:schemeClr val="bg1"/>
                    </a:solidFill>
                  </a:rPr>
                  <a:t> x</a:t>
                </a:r>
                <a:r>
                  <a:rPr lang="vi-VN" sz="2400" b="1" baseline="30000" dirty="0" smtClean="0">
                    <a:solidFill>
                      <a:schemeClr val="bg1"/>
                    </a:solidFill>
                  </a:rPr>
                  <a:t>2</a:t>
                </a:r>
                <a:r>
                  <a:rPr lang="vi-VN" sz="2400" b="1" dirty="0" smtClean="0">
                    <a:solidFill>
                      <a:schemeClr val="bg1"/>
                    </a:solidFill>
                  </a:rPr>
                  <a:t>  </a:t>
                </a:r>
                <a:r>
                  <a:rPr lang="vi-VN" sz="2400" b="1" dirty="0">
                    <a:solidFill>
                      <a:schemeClr val="bg1"/>
                    </a:solidFill>
                  </a:rPr>
                  <a:t>= </a:t>
                </a:r>
                <a:r>
                  <a:rPr lang="vi-VN" sz="2400" b="1" dirty="0" smtClean="0">
                    <a:solidFill>
                      <a:schemeClr val="bg1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a:rPr lang="vi-VN" sz="2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 </m:t>
                    </m:r>
                    <m:rad>
                      <m:radPr>
                        <m:degHide m:val="on"/>
                        <m:ctrlPr>
                          <a:rPr lang="vi-VN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vi-VN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</m:e>
                    </m:rad>
                  </m:oMath>
                </a14:m>
                <a:r>
                  <a:rPr lang="vi-VN" sz="2400" b="1" dirty="0" smtClean="0">
                    <a:solidFill>
                      <a:schemeClr val="bg1"/>
                    </a:solidFill>
                  </a:rPr>
                  <a:t> )</a:t>
                </a:r>
                <a:r>
                  <a:rPr lang="vi-VN" sz="2400" b="1" baseline="30000" dirty="0" smtClean="0">
                    <a:solidFill>
                      <a:schemeClr val="bg1"/>
                    </a:solidFill>
                  </a:rPr>
                  <a:t>2</a:t>
                </a:r>
                <a:endParaRPr lang="vi-VN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6305" y="3182081"/>
                <a:ext cx="2731651" cy="500202"/>
              </a:xfrm>
              <a:prstGeom prst="rect">
                <a:avLst/>
              </a:prstGeom>
              <a:blipFill rotWithShape="0">
                <a:blip r:embed="rId3"/>
                <a:stretch>
                  <a:fillRect t="-1220" b="-280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998595" y="4812929"/>
                <a:ext cx="4569917" cy="8387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2200" b="1" dirty="0" smtClean="0">
                    <a:solidFill>
                      <a:schemeClr val="bg1"/>
                    </a:solidFill>
                  </a:rPr>
                  <a:t>Vậy phương trình có hai nghiệm </a:t>
                </a:r>
              </a:p>
              <a:p>
                <a:r>
                  <a:rPr lang="vi-VN" sz="2400" b="1" dirty="0" smtClean="0">
                    <a:solidFill>
                      <a:schemeClr val="bg1"/>
                    </a:solidFill>
                  </a:rPr>
                  <a:t> x</a:t>
                </a:r>
                <a:r>
                  <a:rPr lang="vi-VN" sz="2400" b="1" baseline="-25000" dirty="0" smtClean="0">
                    <a:solidFill>
                      <a:schemeClr val="bg1"/>
                    </a:solidFill>
                  </a:rPr>
                  <a:t>1</a:t>
                </a:r>
                <a:r>
                  <a:rPr lang="vi-VN" sz="2400" b="1" dirty="0" smtClean="0">
                    <a:solidFill>
                      <a:schemeClr val="bg1"/>
                    </a:solidFill>
                  </a:rPr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vi-VN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vi-VN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e>
                    </m:rad>
                  </m:oMath>
                </a14:m>
                <a:r>
                  <a:rPr lang="vi-VN" sz="2400" b="1" dirty="0" smtClean="0">
                    <a:solidFill>
                      <a:schemeClr val="bg1"/>
                    </a:solidFill>
                  </a:rPr>
                  <a:t> ;   x</a:t>
                </a:r>
                <a:r>
                  <a:rPr lang="vi-VN" sz="2400" b="1" baseline="-25000" dirty="0" smtClean="0">
                    <a:solidFill>
                      <a:schemeClr val="bg1"/>
                    </a:solidFill>
                  </a:rPr>
                  <a:t>2</a:t>
                </a:r>
                <a:r>
                  <a:rPr lang="vi-VN" sz="2400" b="1" dirty="0" smtClean="0">
                    <a:solidFill>
                      <a:schemeClr val="bg1"/>
                    </a:solidFill>
                  </a:rPr>
                  <a:t> = -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vi-VN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vi-VN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e>
                    </m:rad>
                  </m:oMath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8595" y="4812929"/>
                <a:ext cx="4569917" cy="838756"/>
              </a:xfrm>
              <a:prstGeom prst="rect">
                <a:avLst/>
              </a:prstGeom>
              <a:blipFill rotWithShape="0">
                <a:blip r:embed="rId4"/>
                <a:stretch>
                  <a:fillRect l="-1736" t="-4380" r="-2136" b="-167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/>
          <p:nvPr/>
        </p:nvCxnSpPr>
        <p:spPr>
          <a:xfrm>
            <a:off x="6149234" y="1506590"/>
            <a:ext cx="0" cy="53058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6847658" y="1362585"/>
            <a:ext cx="214353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vi-VN" sz="2400" b="1" dirty="0" smtClean="0">
                <a:solidFill>
                  <a:schemeClr val="bg1"/>
                </a:solidFill>
              </a:rPr>
              <a:t> b) 7x</a:t>
            </a:r>
            <a:r>
              <a:rPr lang="vi-VN" sz="2400" b="1" baseline="30000" dirty="0" smtClean="0">
                <a:solidFill>
                  <a:schemeClr val="bg1"/>
                </a:solidFill>
              </a:rPr>
              <a:t>2</a:t>
            </a:r>
            <a:r>
              <a:rPr lang="vi-VN" sz="2400" b="1" dirty="0" smtClean="0">
                <a:solidFill>
                  <a:schemeClr val="bg1"/>
                </a:solidFill>
              </a:rPr>
              <a:t> + 2 = </a:t>
            </a:r>
            <a:r>
              <a:rPr lang="vi-VN" sz="2400" b="1" dirty="0">
                <a:solidFill>
                  <a:schemeClr val="bg1"/>
                </a:solidFill>
              </a:rPr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801547" y="2626151"/>
                <a:ext cx="202996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⇔</m:t>
                    </m:r>
                  </m:oMath>
                </a14:m>
                <a:r>
                  <a:rPr lang="vi-VN" sz="2400" b="1" dirty="0" smtClean="0">
                    <a:solidFill>
                      <a:schemeClr val="bg1"/>
                    </a:solidFill>
                  </a:rPr>
                  <a:t> 7x</a:t>
                </a:r>
                <a:r>
                  <a:rPr lang="vi-VN" sz="2400" b="1" baseline="30000" dirty="0" smtClean="0">
                    <a:solidFill>
                      <a:schemeClr val="bg1"/>
                    </a:solidFill>
                  </a:rPr>
                  <a:t>2</a:t>
                </a:r>
                <a:r>
                  <a:rPr lang="vi-VN" sz="2400" b="1" dirty="0" smtClean="0">
                    <a:solidFill>
                      <a:schemeClr val="bg1"/>
                    </a:solidFill>
                  </a:rPr>
                  <a:t>  </a:t>
                </a:r>
                <a:r>
                  <a:rPr lang="vi-VN" sz="2400" b="1" dirty="0">
                    <a:solidFill>
                      <a:schemeClr val="bg1"/>
                    </a:solidFill>
                  </a:rPr>
                  <a:t>= </a:t>
                </a:r>
                <a:r>
                  <a:rPr lang="vi-VN" sz="2400" b="1" dirty="0" smtClean="0">
                    <a:solidFill>
                      <a:schemeClr val="bg1"/>
                    </a:solidFill>
                  </a:rPr>
                  <a:t>- 2</a:t>
                </a:r>
                <a:endParaRPr lang="vi-VN" sz="2400" b="1" dirty="0">
                  <a:solidFill>
                    <a:schemeClr val="bg1"/>
                  </a:solidFill>
                </a:endParaRPr>
              </a:p>
              <a:p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1547" y="2626151"/>
                <a:ext cx="2029968" cy="830997"/>
              </a:xfrm>
              <a:prstGeom prst="rect">
                <a:avLst/>
              </a:prstGeom>
              <a:blipFill rotWithShape="0">
                <a:blip r:embed="rId5"/>
                <a:stretch>
                  <a:fillRect t="-51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817991" y="3101045"/>
                <a:ext cx="1813189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a:rPr lang="en-US" sz="2400" b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⇔</m:t>
                            </m:r>
                            <m:sSup>
                              <m:sSupPr>
                                <m:ctrlPr>
                                  <a:rPr lang="en-US" sz="2400" b="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US" sz="2400" b="1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sz="2400" b="1" i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n-US" sz="2400" b="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1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vi-VN" sz="2400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num>
                              <m:den>
                                <m:r>
                                  <a:rPr lang="vi-VN" sz="2400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𝟕</m:t>
                                </m:r>
                              </m:den>
                            </m:f>
                          </m:e>
                        </m:mr>
                      </m:m>
                    </m:oMath>
                  </m:oMathPara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7991" y="3101045"/>
                <a:ext cx="1813189" cy="78380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6847658" y="3758809"/>
                <a:ext cx="2130327" cy="11835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a:rPr lang="en-US" sz="2400" b="1" i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⇔</m:t>
                            </m:r>
                            <m:r>
                              <a:rPr lang="en-US" sz="2400" b="1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sz="2400" b="1" i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=±</m:t>
                            </m:r>
                            <m:rad>
                              <m:radPr>
                                <m:degHide m:val="on"/>
                                <m:ctrlPr>
                                  <a:rPr lang="en-US" sz="2400" b="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f>
                                  <m:fPr>
                                    <m:ctrlPr>
                                      <a:rPr lang="en-US" sz="2400" b="1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vi-VN" sz="2400" b="1" i="0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vi-VN" sz="24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num>
                                  <m:den>
                                    <m:r>
                                      <a:rPr lang="vi-VN" sz="24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𝟕</m:t>
                                    </m:r>
                                  </m:den>
                                </m:f>
                              </m:e>
                            </m:rad>
                          </m:e>
                        </m:mr>
                      </m:m>
                    </m:oMath>
                  </m:oMathPara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7658" y="3758809"/>
                <a:ext cx="2130327" cy="1183529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Cloud 11"/>
          <p:cNvSpPr/>
          <p:nvPr/>
        </p:nvSpPr>
        <p:spPr>
          <a:xfrm>
            <a:off x="7737924" y="4859417"/>
            <a:ext cx="2804070" cy="1741975"/>
          </a:xfrm>
          <a:prstGeom prst="cloud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370946" y="5056482"/>
            <a:ext cx="1610132" cy="1015663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vi-VN" sz="2000" b="1" dirty="0" smtClean="0">
                <a:solidFill>
                  <a:schemeClr val="bg1"/>
                </a:solidFill>
              </a:rPr>
              <a:t>Cách làm trên đúng hay sai???</a:t>
            </a:r>
            <a:endParaRPr lang="en-US" sz="20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128542" y="3859501"/>
                <a:ext cx="2029968" cy="5002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⇔</m:t>
                    </m:r>
                  </m:oMath>
                </a14:m>
                <a:r>
                  <a:rPr lang="vi-VN" sz="2400" b="1" dirty="0" smtClean="0">
                    <a:solidFill>
                      <a:schemeClr val="bg1"/>
                    </a:solidFill>
                  </a:rPr>
                  <a:t> x  </a:t>
                </a:r>
                <a:r>
                  <a:rPr lang="vi-VN" sz="2400" b="1" dirty="0">
                    <a:solidFill>
                      <a:schemeClr val="bg1"/>
                    </a:solidFill>
                  </a:rPr>
                  <a:t>= </a:t>
                </a:r>
                <a14:m>
                  <m:oMath xmlns:m="http://schemas.openxmlformats.org/officeDocument/2006/math">
                    <m:r>
                      <a:rPr lang="vi-VN" sz="2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 </m:t>
                    </m:r>
                    <m:rad>
                      <m:radPr>
                        <m:degHide m:val="on"/>
                        <m:ctrlPr>
                          <a:rPr lang="vi-VN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vi-VN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</m:e>
                    </m:rad>
                  </m:oMath>
                </a14:m>
                <a:endParaRPr lang="vi-VN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8542" y="3859501"/>
                <a:ext cx="2029968" cy="500202"/>
              </a:xfrm>
              <a:prstGeom prst="rect">
                <a:avLst/>
              </a:prstGeom>
              <a:blipFill rotWithShape="0">
                <a:blip r:embed="rId8"/>
                <a:stretch>
                  <a:fillRect t="-1220" b="-280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6729957" y="2142996"/>
            <a:ext cx="3974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b="1" dirty="0" smtClean="0">
                <a:solidFill>
                  <a:srgbClr val="FFFF00"/>
                </a:solidFill>
              </a:rPr>
              <a:t>Một học sinh làm như sau:</a:t>
            </a:r>
            <a:endParaRPr lang="en-US" b="1" dirty="0">
              <a:solidFill>
                <a:srgbClr val="FF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2595120" y="2662016"/>
                <a:ext cx="166577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⇔</m:t>
                      </m:r>
                      <m:r>
                        <a:rPr lang="en-US" sz="2400" b="1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2400" b="1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=±</m:t>
                      </m:r>
                      <m:r>
                        <a:rPr lang="en-US" sz="2400" b="1" i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US" sz="2400" b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5120" y="2662016"/>
                <a:ext cx="1665776" cy="461665"/>
              </a:xfrm>
              <a:prstGeom prst="rect">
                <a:avLst/>
              </a:prstGeom>
              <a:blipFill rotWithShape="0">
                <a:blip r:embed="rId9"/>
                <a:stretch>
                  <a:fillRect b="-5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9000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22" grpId="0"/>
      <p:bldP spid="23" grpId="0"/>
      <p:bldP spid="3" grpId="0"/>
      <p:bldP spid="24" grpId="0"/>
      <p:bldP spid="12" grpId="0" animBg="1"/>
      <p:bldP spid="20" grpId="0"/>
      <p:bldP spid="25" grpId="0"/>
      <p:bldP spid="26" grpId="0"/>
      <p:bldP spid="21" grpId="0"/>
      <p:bldP spid="21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TextBox 3"/>
          <p:cNvSpPr txBox="1"/>
          <p:nvPr/>
        </p:nvSpPr>
        <p:spPr>
          <a:xfrm>
            <a:off x="359664" y="125980"/>
            <a:ext cx="11636248" cy="46166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vi-VN" sz="2400" b="1" dirty="0" smtClean="0">
                <a:solidFill>
                  <a:srgbClr val="FFFF00"/>
                </a:solidFill>
              </a:rPr>
              <a:t>PHƯƠNG TRÌNH BẬC HAI MỘT ẨN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537" y="864644"/>
            <a:ext cx="8549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solidFill>
                  <a:srgbClr val="FFFF00"/>
                </a:solidFill>
              </a:rPr>
              <a:t>2) Một số ví dụ về giải phương trình bậc hai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537" y="1549057"/>
            <a:ext cx="73295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solidFill>
                  <a:srgbClr val="FFFF00"/>
                </a:solidFill>
              </a:rPr>
              <a:t>Ví dụ 2: </a:t>
            </a:r>
            <a:r>
              <a:rPr lang="vi-VN" sz="2400" b="1" dirty="0">
                <a:solidFill>
                  <a:srgbClr val="FFFF00"/>
                </a:solidFill>
              </a:rPr>
              <a:t>Giải phương </a:t>
            </a:r>
            <a:r>
              <a:rPr lang="vi-VN" sz="2400" b="1" dirty="0" smtClean="0">
                <a:solidFill>
                  <a:srgbClr val="FFFF00"/>
                </a:solidFill>
              </a:rPr>
              <a:t>trình</a:t>
            </a:r>
            <a:endParaRPr lang="en-US" sz="2400" b="1" dirty="0">
              <a:solidFill>
                <a:srgbClr val="FFFF00"/>
              </a:solidFill>
            </a:endParaRPr>
          </a:p>
          <a:p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153398" y="2079238"/>
            <a:ext cx="187904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vi-VN" sz="2400" b="1" dirty="0" smtClean="0">
                <a:solidFill>
                  <a:schemeClr val="bg1"/>
                </a:solidFill>
              </a:rPr>
              <a:t> a) x</a:t>
            </a:r>
            <a:r>
              <a:rPr lang="vi-VN" sz="2400" b="1" baseline="30000" dirty="0" smtClean="0">
                <a:solidFill>
                  <a:schemeClr val="bg1"/>
                </a:solidFill>
              </a:rPr>
              <a:t>2</a:t>
            </a:r>
            <a:r>
              <a:rPr lang="vi-VN" sz="2400" b="1" dirty="0" smtClean="0">
                <a:solidFill>
                  <a:schemeClr val="bg1"/>
                </a:solidFill>
              </a:rPr>
              <a:t> </a:t>
            </a:r>
            <a:r>
              <a:rPr lang="vi-VN" sz="2400" b="1" dirty="0">
                <a:solidFill>
                  <a:schemeClr val="bg1"/>
                </a:solidFill>
              </a:rPr>
              <a:t>- </a:t>
            </a:r>
            <a:r>
              <a:rPr lang="vi-VN" sz="2400" b="1" dirty="0" smtClean="0">
                <a:solidFill>
                  <a:schemeClr val="bg1"/>
                </a:solidFill>
              </a:rPr>
              <a:t>5 </a:t>
            </a:r>
            <a:r>
              <a:rPr lang="vi-VN" sz="2400" b="1" dirty="0">
                <a:solidFill>
                  <a:schemeClr val="bg1"/>
                </a:solidFill>
              </a:rPr>
              <a:t>= 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16140" y="3007631"/>
                <a:ext cx="202996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⇔</m:t>
                    </m:r>
                  </m:oMath>
                </a14:m>
                <a:r>
                  <a:rPr lang="vi-VN" sz="2400" b="1" dirty="0" smtClean="0">
                    <a:solidFill>
                      <a:schemeClr val="bg1"/>
                    </a:solidFill>
                  </a:rPr>
                  <a:t> </a:t>
                </a:r>
                <a:r>
                  <a:rPr lang="vi-VN" sz="2400" b="1" dirty="0">
                    <a:solidFill>
                      <a:schemeClr val="bg1"/>
                    </a:solidFill>
                  </a:rPr>
                  <a:t>x</a:t>
                </a:r>
                <a:r>
                  <a:rPr lang="vi-VN" sz="2400" b="1" baseline="30000" dirty="0">
                    <a:solidFill>
                      <a:schemeClr val="bg1"/>
                    </a:solidFill>
                  </a:rPr>
                  <a:t>2</a:t>
                </a:r>
                <a:r>
                  <a:rPr lang="vi-VN" sz="2400" b="1" dirty="0">
                    <a:solidFill>
                      <a:schemeClr val="bg1"/>
                    </a:solidFill>
                  </a:rPr>
                  <a:t> </a:t>
                </a:r>
                <a:r>
                  <a:rPr lang="vi-VN" sz="2400" b="1" dirty="0" smtClean="0">
                    <a:solidFill>
                      <a:schemeClr val="bg1"/>
                    </a:solidFill>
                  </a:rPr>
                  <a:t> </a:t>
                </a:r>
                <a:r>
                  <a:rPr lang="vi-VN" sz="2400" b="1" dirty="0">
                    <a:solidFill>
                      <a:schemeClr val="bg1"/>
                    </a:solidFill>
                  </a:rPr>
                  <a:t>= </a:t>
                </a:r>
                <a:r>
                  <a:rPr lang="vi-VN" sz="2400" b="1" dirty="0" smtClean="0">
                    <a:solidFill>
                      <a:schemeClr val="bg1"/>
                    </a:solidFill>
                  </a:rPr>
                  <a:t>5</a:t>
                </a:r>
                <a:endParaRPr lang="vi-VN" sz="2400" b="1" dirty="0">
                  <a:solidFill>
                    <a:schemeClr val="bg1"/>
                  </a:solidFill>
                </a:endParaRPr>
              </a:p>
              <a:p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140" y="3007631"/>
                <a:ext cx="2029968" cy="830997"/>
              </a:xfrm>
              <a:prstGeom prst="rect">
                <a:avLst/>
              </a:prstGeom>
              <a:blipFill rotWithShape="0">
                <a:blip r:embed="rId2"/>
                <a:stretch>
                  <a:fillRect t="-51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76916" y="3666534"/>
                <a:ext cx="2029968" cy="5002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⇔</m:t>
                    </m:r>
                  </m:oMath>
                </a14:m>
                <a:r>
                  <a:rPr lang="vi-VN" sz="2400" b="1" dirty="0" smtClean="0">
                    <a:solidFill>
                      <a:schemeClr val="bg1"/>
                    </a:solidFill>
                  </a:rPr>
                  <a:t> x  </a:t>
                </a:r>
                <a:r>
                  <a:rPr lang="vi-VN" sz="2400" b="1" dirty="0">
                    <a:solidFill>
                      <a:schemeClr val="bg1"/>
                    </a:solidFill>
                  </a:rPr>
                  <a:t>= </a:t>
                </a:r>
                <a14:m>
                  <m:oMath xmlns:m="http://schemas.openxmlformats.org/officeDocument/2006/math">
                    <m:r>
                      <a:rPr lang="vi-VN" sz="2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 </m:t>
                    </m:r>
                    <m:rad>
                      <m:radPr>
                        <m:degHide m:val="on"/>
                        <m:ctrlPr>
                          <a:rPr lang="vi-VN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vi-VN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𝟓</m:t>
                        </m:r>
                      </m:e>
                    </m:rad>
                  </m:oMath>
                </a14:m>
                <a:endParaRPr lang="vi-VN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916" y="3666534"/>
                <a:ext cx="2029968" cy="500202"/>
              </a:xfrm>
              <a:prstGeom prst="rect">
                <a:avLst/>
              </a:prstGeom>
              <a:blipFill rotWithShape="0">
                <a:blip r:embed="rId3"/>
                <a:stretch>
                  <a:fillRect t="-1205" b="-265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39411" y="4492927"/>
                <a:ext cx="4569917" cy="8387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vi-VN" sz="2200" b="1" dirty="0" smtClean="0">
                    <a:solidFill>
                      <a:schemeClr val="bg1"/>
                    </a:solidFill>
                  </a:rPr>
                  <a:t>Vậy phương trình có hai nghiệm </a:t>
                </a:r>
              </a:p>
              <a:p>
                <a:r>
                  <a:rPr lang="vi-VN" sz="2400" b="1" dirty="0" smtClean="0">
                    <a:solidFill>
                      <a:schemeClr val="bg1"/>
                    </a:solidFill>
                  </a:rPr>
                  <a:t> x</a:t>
                </a:r>
                <a:r>
                  <a:rPr lang="vi-VN" sz="2400" b="1" baseline="-25000" dirty="0" smtClean="0">
                    <a:solidFill>
                      <a:schemeClr val="bg1"/>
                    </a:solidFill>
                  </a:rPr>
                  <a:t>1</a:t>
                </a:r>
                <a:r>
                  <a:rPr lang="vi-VN" sz="2400" b="1" dirty="0" smtClean="0">
                    <a:solidFill>
                      <a:schemeClr val="bg1"/>
                    </a:solidFill>
                  </a:rPr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vi-VN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vi-VN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e>
                    </m:rad>
                  </m:oMath>
                </a14:m>
                <a:r>
                  <a:rPr lang="vi-VN" sz="2400" b="1" dirty="0" smtClean="0">
                    <a:solidFill>
                      <a:schemeClr val="bg1"/>
                    </a:solidFill>
                  </a:rPr>
                  <a:t> ;   x</a:t>
                </a:r>
                <a:r>
                  <a:rPr lang="vi-VN" sz="2400" b="1" baseline="-25000" dirty="0" smtClean="0">
                    <a:solidFill>
                      <a:schemeClr val="bg1"/>
                    </a:solidFill>
                  </a:rPr>
                  <a:t>2</a:t>
                </a:r>
                <a:r>
                  <a:rPr lang="vi-VN" sz="2400" b="1" dirty="0" smtClean="0">
                    <a:solidFill>
                      <a:schemeClr val="bg1"/>
                    </a:solidFill>
                  </a:rPr>
                  <a:t> = -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vi-VN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vi-VN" sz="2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e>
                    </m:rad>
                  </m:oMath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411" y="4492927"/>
                <a:ext cx="4569917" cy="838756"/>
              </a:xfrm>
              <a:prstGeom prst="rect">
                <a:avLst/>
              </a:prstGeom>
              <a:blipFill rotWithShape="0">
                <a:blip r:embed="rId4"/>
                <a:stretch>
                  <a:fillRect l="-1733" t="-4348" r="-2000" b="-159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/>
          <p:nvPr/>
        </p:nvCxnSpPr>
        <p:spPr>
          <a:xfrm>
            <a:off x="5847096" y="1857375"/>
            <a:ext cx="0" cy="5000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7362579" y="1749739"/>
            <a:ext cx="214353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vi-VN" sz="2400" b="1" dirty="0" smtClean="0">
                <a:solidFill>
                  <a:schemeClr val="bg1"/>
                </a:solidFill>
              </a:rPr>
              <a:t> b) 7x</a:t>
            </a:r>
            <a:r>
              <a:rPr lang="vi-VN" sz="2400" b="1" baseline="30000" dirty="0" smtClean="0">
                <a:solidFill>
                  <a:schemeClr val="bg1"/>
                </a:solidFill>
              </a:rPr>
              <a:t>2</a:t>
            </a:r>
            <a:r>
              <a:rPr lang="vi-VN" sz="2400" b="1" dirty="0" smtClean="0">
                <a:solidFill>
                  <a:schemeClr val="bg1"/>
                </a:solidFill>
              </a:rPr>
              <a:t> + 2 = </a:t>
            </a:r>
            <a:r>
              <a:rPr lang="vi-VN" sz="2400" b="1" dirty="0">
                <a:solidFill>
                  <a:schemeClr val="bg1"/>
                </a:solidFill>
              </a:rPr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7438656" y="2478023"/>
                <a:ext cx="202996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⇔</m:t>
                    </m:r>
                  </m:oMath>
                </a14:m>
                <a:r>
                  <a:rPr lang="vi-VN" sz="2400" b="1" dirty="0" smtClean="0">
                    <a:solidFill>
                      <a:schemeClr val="bg1"/>
                    </a:solidFill>
                  </a:rPr>
                  <a:t> 7x</a:t>
                </a:r>
                <a:r>
                  <a:rPr lang="vi-VN" sz="2400" b="1" baseline="30000" dirty="0" smtClean="0">
                    <a:solidFill>
                      <a:schemeClr val="bg1"/>
                    </a:solidFill>
                  </a:rPr>
                  <a:t>2</a:t>
                </a:r>
                <a:r>
                  <a:rPr lang="vi-VN" sz="2400" b="1" dirty="0" smtClean="0">
                    <a:solidFill>
                      <a:schemeClr val="bg1"/>
                    </a:solidFill>
                  </a:rPr>
                  <a:t>  </a:t>
                </a:r>
                <a:r>
                  <a:rPr lang="vi-VN" sz="2400" b="1" dirty="0">
                    <a:solidFill>
                      <a:schemeClr val="bg1"/>
                    </a:solidFill>
                  </a:rPr>
                  <a:t>= </a:t>
                </a:r>
                <a:r>
                  <a:rPr lang="vi-VN" sz="2400" b="1" dirty="0" smtClean="0">
                    <a:solidFill>
                      <a:schemeClr val="bg1"/>
                    </a:solidFill>
                  </a:rPr>
                  <a:t>- 2</a:t>
                </a:r>
                <a:endParaRPr lang="vi-VN" sz="2400" b="1" dirty="0">
                  <a:solidFill>
                    <a:schemeClr val="bg1"/>
                  </a:solidFill>
                </a:endParaRPr>
              </a:p>
              <a:p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8656" y="2478023"/>
                <a:ext cx="2029968" cy="830997"/>
              </a:xfrm>
              <a:prstGeom prst="rect">
                <a:avLst/>
              </a:prstGeom>
              <a:blipFill rotWithShape="0">
                <a:blip r:embed="rId5"/>
                <a:stretch>
                  <a:fillRect t="-43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7477257" y="4037304"/>
                <a:ext cx="3076501" cy="7126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vi-VN" sz="2400" b="1" dirty="0" smtClean="0">
                    <a:solidFill>
                      <a:schemeClr val="bg1"/>
                    </a:solidFill>
                  </a:rPr>
                  <a:t>  (vì x</a:t>
                </a:r>
                <a:r>
                  <a:rPr lang="vi-VN" sz="2400" b="1" baseline="30000" dirty="0" smtClean="0">
                    <a:solidFill>
                      <a:schemeClr val="bg1"/>
                    </a:solidFill>
                  </a:rPr>
                  <a:t>2</a:t>
                </a:r>
                <a:r>
                  <a:rPr lang="vi-VN" sz="2400" b="1" dirty="0" smtClean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vi-VN" sz="2400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vi-VN" sz="2400" b="1" dirty="0" smtClean="0">
                    <a:solidFill>
                      <a:schemeClr val="bg1"/>
                    </a:solidFill>
                  </a:rPr>
                  <a:t> 0;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vi-VN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vi-VN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vi-VN" sz="2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vi-VN" sz="2400" b="1" dirty="0" smtClean="0">
                    <a:solidFill>
                      <a:schemeClr val="bg1"/>
                    </a:solidFill>
                  </a:rPr>
                  <a:t> &lt; 0)</a:t>
                </a:r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7257" y="4037304"/>
                <a:ext cx="3076501" cy="712631"/>
              </a:xfrm>
              <a:prstGeom prst="rect">
                <a:avLst/>
              </a:prstGeom>
              <a:blipFill rotWithShape="0">
                <a:blip r:embed="rId6"/>
                <a:stretch>
                  <a:fillRect b="-34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7477257" y="4963630"/>
            <a:ext cx="51114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200" b="1" dirty="0" smtClean="0">
                <a:solidFill>
                  <a:schemeClr val="bg1"/>
                </a:solidFill>
              </a:rPr>
              <a:t>Vậy phương trình vô nghiệm</a:t>
            </a:r>
            <a:endParaRPr lang="en-US" sz="22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070718" y="3641064"/>
                <a:ext cx="2291703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n-US" sz="26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𝐱</m:t>
                      </m:r>
                      <m:r>
                        <a:rPr lang="en-US" sz="2600" b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∈∅</m:t>
                      </m:r>
                    </m:oMath>
                  </m:oMathPara>
                </a14:m>
                <a:endParaRPr lang="vi-VN" sz="26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0718" y="3641064"/>
                <a:ext cx="2291703" cy="49244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7477257" y="2877368"/>
                <a:ext cx="1813189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a:rPr lang="en-US" sz="2400" b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⇔</m:t>
                            </m:r>
                            <m:sSup>
                              <m:sSupPr>
                                <m:ctrlPr>
                                  <a:rPr lang="en-US" sz="2400" b="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US" sz="2400" b="1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sz="2400" b="1" i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n-US" sz="2400" b="1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1" i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vi-VN" sz="2400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num>
                              <m:den>
                                <m:r>
                                  <a:rPr lang="vi-VN" sz="2400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𝟕</m:t>
                                </m:r>
                              </m:den>
                            </m:f>
                          </m:e>
                        </m:mr>
                      </m:m>
                    </m:oMath>
                  </m:oMathPara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7257" y="2877368"/>
                <a:ext cx="1813189" cy="78380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1750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1792</TotalTime>
  <Words>1267</Words>
  <Application>Microsoft Office PowerPoint</Application>
  <PresentationFormat>Widescreen</PresentationFormat>
  <Paragraphs>260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.VnTime</vt:lpstr>
      <vt:lpstr>Arial</vt:lpstr>
      <vt:lpstr>Calibri</vt:lpstr>
      <vt:lpstr>Calibri Light</vt:lpstr>
      <vt:lpstr>Cambria Math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PHAM HONG VAN</dc:creator>
  <cp:lastModifiedBy>PHAM HONG VAN</cp:lastModifiedBy>
  <cp:revision>128</cp:revision>
  <dcterms:created xsi:type="dcterms:W3CDTF">2020-03-10T03:25:11Z</dcterms:created>
  <dcterms:modified xsi:type="dcterms:W3CDTF">2020-03-22T03:28:03Z</dcterms:modified>
</cp:coreProperties>
</file>